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56" r:id="rId2"/>
    <p:sldId id="257"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0A2"/>
    <a:srgbClr val="7F8FC7"/>
    <a:srgbClr val="E5004F"/>
    <a:srgbClr val="FFF3F5"/>
    <a:srgbClr val="EC5E8A"/>
    <a:srgbClr val="FCF4F5"/>
    <a:srgbClr val="FBDDE6"/>
    <a:srgbClr val="FFFFFF"/>
    <a:srgbClr val="FAD2DE"/>
    <a:srgbClr val="FF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autoAdjust="0"/>
  </p:normalViewPr>
  <p:slideViewPr>
    <p:cSldViewPr snapToGrid="0">
      <p:cViewPr varScale="1">
        <p:scale>
          <a:sx n="73" d="100"/>
          <a:sy n="73" d="100"/>
        </p:scale>
        <p:origin x="283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201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15B1F8-9FF2-8D1E-E597-1A8A0B36F51F}"/>
              </a:ext>
            </a:extLst>
          </p:cNvPr>
          <p:cNvSpPr>
            <a:spLocks noGrp="1"/>
          </p:cNvSpPr>
          <p:nvPr>
            <p:ph type="hdr" sz="quarter"/>
          </p:nvPr>
        </p:nvSpPr>
        <p:spPr>
          <a:xfrm>
            <a:off x="0" y="0"/>
            <a:ext cx="2918468" cy="494020"/>
          </a:xfrm>
          <a:prstGeom prst="rect">
            <a:avLst/>
          </a:prstGeom>
        </p:spPr>
        <p:txBody>
          <a:bodyPr vert="horz" lIns="89783" tIns="44892" rIns="89783" bIns="4489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C6AA550-59CC-DD2C-9A68-4810A50B6957}"/>
              </a:ext>
            </a:extLst>
          </p:cNvPr>
          <p:cNvSpPr>
            <a:spLocks noGrp="1"/>
          </p:cNvSpPr>
          <p:nvPr>
            <p:ph type="dt" sz="quarter" idx="1"/>
          </p:nvPr>
        </p:nvSpPr>
        <p:spPr>
          <a:xfrm>
            <a:off x="3815742" y="0"/>
            <a:ext cx="2918468" cy="494020"/>
          </a:xfrm>
          <a:prstGeom prst="rect">
            <a:avLst/>
          </a:prstGeom>
        </p:spPr>
        <p:txBody>
          <a:bodyPr vert="horz" lIns="89783" tIns="44892" rIns="89783" bIns="44892" rtlCol="0"/>
          <a:lstStyle>
            <a:lvl1pPr algn="r">
              <a:defRPr sz="1200"/>
            </a:lvl1pPr>
          </a:lstStyle>
          <a:p>
            <a:fld id="{D0173BD3-53A6-45E3-ABCF-91EF0630E119}" type="datetimeFigureOut">
              <a:rPr kumimoji="1" lang="ja-JP" altLang="en-US" smtClean="0"/>
              <a:t>2024/1/29</a:t>
            </a:fld>
            <a:endParaRPr kumimoji="1" lang="ja-JP" altLang="en-US"/>
          </a:p>
        </p:txBody>
      </p:sp>
      <p:sp>
        <p:nvSpPr>
          <p:cNvPr id="4" name="フッター プレースホルダー 3">
            <a:extLst>
              <a:ext uri="{FF2B5EF4-FFF2-40B4-BE49-F238E27FC236}">
                <a16:creationId xmlns:a16="http://schemas.microsoft.com/office/drawing/2014/main" id="{7A7DEED0-AA9B-CAE3-5EEA-581E4320EC40}"/>
              </a:ext>
            </a:extLst>
          </p:cNvPr>
          <p:cNvSpPr>
            <a:spLocks noGrp="1"/>
          </p:cNvSpPr>
          <p:nvPr>
            <p:ph type="ftr" sz="quarter" idx="2"/>
          </p:nvPr>
        </p:nvSpPr>
        <p:spPr>
          <a:xfrm>
            <a:off x="0" y="9372293"/>
            <a:ext cx="2918468" cy="494020"/>
          </a:xfrm>
          <a:prstGeom prst="rect">
            <a:avLst/>
          </a:prstGeom>
        </p:spPr>
        <p:txBody>
          <a:bodyPr vert="horz" lIns="89783" tIns="44892" rIns="89783" bIns="4489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8D40461-A556-D74C-7497-7972C7FE9362}"/>
              </a:ext>
            </a:extLst>
          </p:cNvPr>
          <p:cNvSpPr>
            <a:spLocks noGrp="1"/>
          </p:cNvSpPr>
          <p:nvPr>
            <p:ph type="sldNum" sz="quarter" idx="3"/>
          </p:nvPr>
        </p:nvSpPr>
        <p:spPr>
          <a:xfrm>
            <a:off x="3815742" y="9372293"/>
            <a:ext cx="2918468" cy="494020"/>
          </a:xfrm>
          <a:prstGeom prst="rect">
            <a:avLst/>
          </a:prstGeom>
        </p:spPr>
        <p:txBody>
          <a:bodyPr vert="horz" lIns="89783" tIns="44892" rIns="89783" bIns="44892" rtlCol="0" anchor="b"/>
          <a:lstStyle>
            <a:lvl1pPr algn="r">
              <a:defRPr sz="1200"/>
            </a:lvl1pPr>
          </a:lstStyle>
          <a:p>
            <a:fld id="{941CF81B-E031-4C97-888E-E76F58BDC75F}" type="slidenum">
              <a:rPr kumimoji="1" lang="ja-JP" altLang="en-US" smtClean="0"/>
              <a:t>‹#›</a:t>
            </a:fld>
            <a:endParaRPr kumimoji="1" lang="ja-JP" altLang="en-US"/>
          </a:p>
        </p:txBody>
      </p:sp>
    </p:spTree>
    <p:extLst>
      <p:ext uri="{BB962C8B-B14F-4D97-AF65-F5344CB8AC3E}">
        <p14:creationId xmlns:p14="http://schemas.microsoft.com/office/powerpoint/2010/main" val="285183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468" cy="494020"/>
          </a:xfrm>
          <a:prstGeom prst="rect">
            <a:avLst/>
          </a:prstGeom>
        </p:spPr>
        <p:txBody>
          <a:bodyPr vert="horz" lIns="89783" tIns="44892" rIns="89783" bIns="448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42" y="0"/>
            <a:ext cx="2918468" cy="494020"/>
          </a:xfrm>
          <a:prstGeom prst="rect">
            <a:avLst/>
          </a:prstGeom>
        </p:spPr>
        <p:txBody>
          <a:bodyPr vert="horz" lIns="89783" tIns="44892" rIns="89783" bIns="44892" rtlCol="0"/>
          <a:lstStyle>
            <a:lvl1pPr algn="r">
              <a:defRPr sz="1200"/>
            </a:lvl1pPr>
          </a:lstStyle>
          <a:p>
            <a:fld id="{09879E85-7F64-444D-90B5-0B13BEEA0576}" type="datetimeFigureOut">
              <a:rPr kumimoji="1" lang="ja-JP" altLang="en-US" smtClean="0"/>
              <a:t>2024/1/29</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89783" tIns="44892" rIns="89783" bIns="44892" rtlCol="0" anchor="ctr"/>
          <a:lstStyle/>
          <a:p>
            <a:endParaRPr lang="ja-JP" altLang="en-US"/>
          </a:p>
        </p:txBody>
      </p:sp>
      <p:sp>
        <p:nvSpPr>
          <p:cNvPr id="5" name="ノート プレースホルダー 4"/>
          <p:cNvSpPr>
            <a:spLocks noGrp="1"/>
          </p:cNvSpPr>
          <p:nvPr>
            <p:ph type="body" sz="quarter" idx="3"/>
          </p:nvPr>
        </p:nvSpPr>
        <p:spPr>
          <a:xfrm>
            <a:off x="673732" y="4747900"/>
            <a:ext cx="5388300" cy="3884929"/>
          </a:xfrm>
          <a:prstGeom prst="rect">
            <a:avLst/>
          </a:prstGeom>
        </p:spPr>
        <p:txBody>
          <a:bodyPr vert="horz" lIns="89783" tIns="44892" rIns="89783" bIns="448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2293"/>
            <a:ext cx="2918468" cy="494020"/>
          </a:xfrm>
          <a:prstGeom prst="rect">
            <a:avLst/>
          </a:prstGeom>
        </p:spPr>
        <p:txBody>
          <a:bodyPr vert="horz" lIns="89783" tIns="44892" rIns="89783" bIns="448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42" y="9372293"/>
            <a:ext cx="2918468" cy="494020"/>
          </a:xfrm>
          <a:prstGeom prst="rect">
            <a:avLst/>
          </a:prstGeom>
        </p:spPr>
        <p:txBody>
          <a:bodyPr vert="horz" lIns="89783" tIns="44892" rIns="89783" bIns="44892" rtlCol="0" anchor="b"/>
          <a:lstStyle>
            <a:lvl1pPr algn="r">
              <a:defRPr sz="1200"/>
            </a:lvl1pPr>
          </a:lstStyle>
          <a:p>
            <a:fld id="{A13204B0-B72D-4FE0-AA63-733C6CD50A1F}" type="slidenum">
              <a:rPr kumimoji="1" lang="ja-JP" altLang="en-US" smtClean="0"/>
              <a:t>‹#›</a:t>
            </a:fld>
            <a:endParaRPr kumimoji="1" lang="ja-JP" altLang="en-US"/>
          </a:p>
        </p:txBody>
      </p:sp>
    </p:spTree>
    <p:extLst>
      <p:ext uri="{BB962C8B-B14F-4D97-AF65-F5344CB8AC3E}">
        <p14:creationId xmlns:p14="http://schemas.microsoft.com/office/powerpoint/2010/main" val="2955331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6ECADC4-DE5E-16DB-2A34-5E6B3C698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4" y="-8793"/>
            <a:ext cx="7602017" cy="2204436"/>
          </a:xfrm>
          <a:prstGeom prst="rect">
            <a:avLst/>
          </a:prstGeom>
        </p:spPr>
      </p:pic>
      <p:pic>
        <p:nvPicPr>
          <p:cNvPr id="3" name="グラフィックス 2">
            <a:extLst>
              <a:ext uri="{FF2B5EF4-FFF2-40B4-BE49-F238E27FC236}">
                <a16:creationId xmlns:a16="http://schemas.microsoft.com/office/drawing/2014/main" id="{F533743A-51CD-BC0A-4B28-0F3E78423E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00" y="-619200"/>
            <a:ext cx="7913370" cy="11359515"/>
          </a:xfrm>
          <a:prstGeom prst="rect">
            <a:avLst/>
          </a:prstGeom>
        </p:spPr>
      </p:pic>
      <p:pic>
        <p:nvPicPr>
          <p:cNvPr id="8" name="図 7">
            <a:extLst>
              <a:ext uri="{FF2B5EF4-FFF2-40B4-BE49-F238E27FC236}">
                <a16:creationId xmlns:a16="http://schemas.microsoft.com/office/drawing/2014/main" id="{F3AFC721-880A-9613-07A8-8180D6FC1C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0397" y="9662447"/>
            <a:ext cx="355594" cy="355594"/>
          </a:xfrm>
          <a:prstGeom prst="rect">
            <a:avLst/>
          </a:prstGeom>
        </p:spPr>
      </p:pic>
    </p:spTree>
    <p:extLst>
      <p:ext uri="{BB962C8B-B14F-4D97-AF65-F5344CB8AC3E}">
        <p14:creationId xmlns:p14="http://schemas.microsoft.com/office/powerpoint/2010/main" val="43056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9FB3D36-2B5F-AB39-1241-9EB34BCD4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 y="0"/>
            <a:ext cx="7559040" cy="7632192"/>
          </a:xfrm>
          <a:prstGeom prst="rect">
            <a:avLst/>
          </a:prstGeom>
        </p:spPr>
      </p:pic>
      <p:pic>
        <p:nvPicPr>
          <p:cNvPr id="3" name="グラフィックス 2">
            <a:extLst>
              <a:ext uri="{FF2B5EF4-FFF2-40B4-BE49-F238E27FC236}">
                <a16:creationId xmlns:a16="http://schemas.microsoft.com/office/drawing/2014/main" id="{01022DBA-7A14-EC0B-236C-C4CC5C11E5E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7594283" cy="10746867"/>
          </a:xfrm>
          <a:prstGeom prst="rect">
            <a:avLst/>
          </a:prstGeom>
        </p:spPr>
      </p:pic>
      <p:pic>
        <p:nvPicPr>
          <p:cNvPr id="9" name="図 8">
            <a:extLst>
              <a:ext uri="{FF2B5EF4-FFF2-40B4-BE49-F238E27FC236}">
                <a16:creationId xmlns:a16="http://schemas.microsoft.com/office/drawing/2014/main" id="{6710AC42-C308-E536-B13E-65338667D10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1403" y="4869784"/>
            <a:ext cx="638589" cy="972591"/>
          </a:xfrm>
          <a:prstGeom prst="rect">
            <a:avLst/>
          </a:prstGeom>
        </p:spPr>
      </p:pic>
      <p:pic>
        <p:nvPicPr>
          <p:cNvPr id="17" name="図 16">
            <a:extLst>
              <a:ext uri="{FF2B5EF4-FFF2-40B4-BE49-F238E27FC236}">
                <a16:creationId xmlns:a16="http://schemas.microsoft.com/office/drawing/2014/main" id="{B3004F85-74A3-0633-EB2D-6275FD7227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28941" y="2603875"/>
            <a:ext cx="408381" cy="404317"/>
          </a:xfrm>
          <a:prstGeom prst="rect">
            <a:avLst/>
          </a:prstGeom>
        </p:spPr>
      </p:pic>
      <p:pic>
        <p:nvPicPr>
          <p:cNvPr id="19" name="図 18">
            <a:extLst>
              <a:ext uri="{FF2B5EF4-FFF2-40B4-BE49-F238E27FC236}">
                <a16:creationId xmlns:a16="http://schemas.microsoft.com/office/drawing/2014/main" id="{2CE411C4-86B0-A8D5-C969-94CCF611BA7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28942" y="6235586"/>
            <a:ext cx="408381" cy="408381"/>
          </a:xfrm>
          <a:prstGeom prst="rect">
            <a:avLst/>
          </a:prstGeom>
        </p:spPr>
      </p:pic>
      <p:pic>
        <p:nvPicPr>
          <p:cNvPr id="7" name="図 6">
            <a:extLst>
              <a:ext uri="{FF2B5EF4-FFF2-40B4-BE49-F238E27FC236}">
                <a16:creationId xmlns:a16="http://schemas.microsoft.com/office/drawing/2014/main" id="{B1E494DE-E39E-2DBD-7392-AB75F48A5CA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51979" y="4938712"/>
            <a:ext cx="396687" cy="694633"/>
          </a:xfrm>
          <a:prstGeom prst="rect">
            <a:avLst/>
          </a:prstGeom>
        </p:spPr>
      </p:pic>
      <p:pic>
        <p:nvPicPr>
          <p:cNvPr id="8" name="図 7">
            <a:extLst>
              <a:ext uri="{FF2B5EF4-FFF2-40B4-BE49-F238E27FC236}">
                <a16:creationId xmlns:a16="http://schemas.microsoft.com/office/drawing/2014/main" id="{22D616F9-A1F1-0778-FBF6-BBE516BD359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17033" y="4939388"/>
            <a:ext cx="399368" cy="699327"/>
          </a:xfrm>
          <a:prstGeom prst="rect">
            <a:avLst/>
          </a:prstGeom>
        </p:spPr>
      </p:pic>
      <p:pic>
        <p:nvPicPr>
          <p:cNvPr id="10" name="図 9">
            <a:extLst>
              <a:ext uri="{FF2B5EF4-FFF2-40B4-BE49-F238E27FC236}">
                <a16:creationId xmlns:a16="http://schemas.microsoft.com/office/drawing/2014/main" id="{11B9192A-CF67-1D85-1619-21625FF6738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39652" y="6975633"/>
            <a:ext cx="408381" cy="408381"/>
          </a:xfrm>
          <a:prstGeom prst="rect">
            <a:avLst/>
          </a:prstGeom>
        </p:spPr>
      </p:pic>
    </p:spTree>
    <p:extLst>
      <p:ext uri="{BB962C8B-B14F-4D97-AF65-F5344CB8AC3E}">
        <p14:creationId xmlns:p14="http://schemas.microsoft.com/office/powerpoint/2010/main" val="3832885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2931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21F8B5D-2293-F127-3FB7-43679DDB2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050" y="10146127"/>
            <a:ext cx="2400300" cy="359403"/>
          </a:xfrm>
          <a:prstGeom prst="rect">
            <a:avLst/>
          </a:prstGeom>
        </p:spPr>
      </p:pic>
      <p:sp>
        <p:nvSpPr>
          <p:cNvPr id="10" name="テキスト ボックス 9">
            <a:extLst>
              <a:ext uri="{FF2B5EF4-FFF2-40B4-BE49-F238E27FC236}">
                <a16:creationId xmlns:a16="http://schemas.microsoft.com/office/drawing/2014/main" id="{8141D7AD-6C01-3AE7-37A4-A62A09196C1C}"/>
              </a:ext>
            </a:extLst>
          </p:cNvPr>
          <p:cNvSpPr txBox="1"/>
          <p:nvPr/>
        </p:nvSpPr>
        <p:spPr>
          <a:xfrm>
            <a:off x="3722087" y="10138111"/>
            <a:ext cx="3448734" cy="353943"/>
          </a:xfrm>
          <a:prstGeom prst="rect">
            <a:avLst/>
          </a:prstGeom>
          <a:noFill/>
        </p:spPr>
        <p:txBody>
          <a:bodyPr wrap="square" rtlCol="0">
            <a:spAutoFit/>
          </a:bodyPr>
          <a:lstStyle/>
          <a:p>
            <a:r>
              <a:rPr kumimoji="1" lang="ja-JP" altLang="en-US" sz="1700" b="1" dirty="0">
                <a:latin typeface="BIZ UDPゴシック" panose="020B0400000000000000" pitchFamily="50" charset="-128"/>
                <a:ea typeface="BIZ UDPゴシック" panose="020B0400000000000000" pitchFamily="50" charset="-128"/>
              </a:rPr>
              <a:t>三重県自動車販売</a:t>
            </a:r>
            <a:r>
              <a:rPr kumimoji="1" lang="zh-TW" altLang="en-US" sz="1700" b="1" dirty="0">
                <a:latin typeface="BIZ UDPゴシック" panose="020B0400000000000000" pitchFamily="50" charset="-128"/>
                <a:ea typeface="BIZ UDPゴシック" panose="020B0400000000000000" pitchFamily="50" charset="-128"/>
              </a:rPr>
              <a:t>健康保険組合</a:t>
            </a:r>
            <a:endParaRPr kumimoji="1" lang="en-US" altLang="ja-JP" sz="17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49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4174BB8C-91AD-E3BD-2D30-5878E362AF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8978" y="9063060"/>
            <a:ext cx="2805589" cy="683039"/>
          </a:xfrm>
          <a:prstGeom prst="rect">
            <a:avLst/>
          </a:prstGeom>
        </p:spPr>
      </p:pic>
      <p:pic>
        <p:nvPicPr>
          <p:cNvPr id="5" name="グラフィックス 4">
            <a:extLst>
              <a:ext uri="{FF2B5EF4-FFF2-40B4-BE49-F238E27FC236}">
                <a16:creationId xmlns:a16="http://schemas.microsoft.com/office/drawing/2014/main" id="{FB526BF0-3A46-CD23-FC0A-66533EA195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8978" y="8323363"/>
            <a:ext cx="2805589" cy="683039"/>
          </a:xfrm>
          <a:prstGeom prst="rect">
            <a:avLst/>
          </a:prstGeom>
        </p:spPr>
      </p:pic>
      <p:sp>
        <p:nvSpPr>
          <p:cNvPr id="33" name="テキスト ボックス 32">
            <a:extLst>
              <a:ext uri="{FF2B5EF4-FFF2-40B4-BE49-F238E27FC236}">
                <a16:creationId xmlns:a16="http://schemas.microsoft.com/office/drawing/2014/main" id="{1701E664-9027-CB0E-13C7-92876A1B05BF}"/>
              </a:ext>
            </a:extLst>
          </p:cNvPr>
          <p:cNvSpPr txBox="1"/>
          <p:nvPr/>
        </p:nvSpPr>
        <p:spPr>
          <a:xfrm>
            <a:off x="455913" y="8275520"/>
            <a:ext cx="3639837" cy="1452898"/>
          </a:xfrm>
          <a:prstGeom prst="rect">
            <a:avLst/>
          </a:prstGeom>
          <a:noFill/>
        </p:spPr>
        <p:txBody>
          <a:bodyPr wrap="square" lIns="0" tIns="0" rIns="0" bIns="0" rtlCol="0">
            <a:spAutoFit/>
          </a:bodyPr>
          <a:lstStyle/>
          <a:p>
            <a:pPr marR="0" algn="just" rtl="0">
              <a:lnSpc>
                <a:spcPts val="1650"/>
              </a:lnSpc>
            </a:pPr>
            <a:r>
              <a:rPr kumimoji="1" lang="ja-JP" altLang="en-US" sz="900" kern="1000" spc="-30" dirty="0">
                <a:latin typeface="BIZ UDPゴシック" panose="020B0400000000000000" pitchFamily="50" charset="-128"/>
                <a:ea typeface="BIZ UDPゴシック" panose="020B0400000000000000" pitchFamily="50" charset="-128"/>
              </a:rPr>
              <a:t>健保組合では、誤登録再発防止のため、マイナンバー紐づけ登録時に、本人確認のため氏名・生年月日に加え住民票住所まで正確に確認する再発防止策を講じています。これらの対策により安心・安全にマイナ保険証がご利用いただけます。</a:t>
            </a:r>
            <a:r>
              <a:rPr kumimoji="1" lang="ja-JP" altLang="en-US" sz="900" b="1" kern="1000" spc="-30" dirty="0">
                <a:solidFill>
                  <a:srgbClr val="1D50A2"/>
                </a:solidFill>
                <a:highlight>
                  <a:srgbClr val="FFFF00"/>
                </a:highlight>
                <a:latin typeface="BIZ UDPゴシック" panose="020B0400000000000000" pitchFamily="50" charset="-128"/>
                <a:ea typeface="BIZ UDPゴシック" panose="020B0400000000000000" pitchFamily="50" charset="-128"/>
              </a:rPr>
              <a:t>医療機関で受診する際には、マイナ保険証をご利用ください。</a:t>
            </a:r>
          </a:p>
          <a:p>
            <a:pPr marR="0" algn="just" rtl="0">
              <a:lnSpc>
                <a:spcPts val="1600"/>
              </a:lnSpc>
            </a:pPr>
            <a:r>
              <a:rPr kumimoji="1" lang="ja-JP" altLang="en-US" sz="900" kern="1000" spc="-30" dirty="0">
                <a:latin typeface="BIZ UDPゴシック" panose="020B0400000000000000" pitchFamily="50" charset="-128"/>
                <a:ea typeface="BIZ UDPゴシック" panose="020B0400000000000000" pitchFamily="50" charset="-128"/>
              </a:rPr>
              <a:t>当組合の全加入者がマイナ保険証を利用することで、健保組合の事務効率化が図られ、適切な保険料利用につながります。保険証の利用登録がお済みでない場合は、本リーフレットを参考に早めに利用登録をお願いします。</a:t>
            </a:r>
            <a:endParaRPr kumimoji="1" lang="en-US" altLang="ja-JP" sz="900" spc="-30" dirty="0">
              <a:solidFill>
                <a:srgbClr val="C00000"/>
              </a:solidFill>
              <a:latin typeface="BIZ UDPゴシック" panose="020B0400000000000000" pitchFamily="50" charset="-128"/>
              <a:ea typeface="BIZ UDPゴシック" panose="020B0400000000000000" pitchFamily="50" charset="-128"/>
            </a:endParaRPr>
          </a:p>
        </p:txBody>
      </p:sp>
      <p:pic>
        <p:nvPicPr>
          <p:cNvPr id="38" name="グラフィックス 37">
            <a:extLst>
              <a:ext uri="{FF2B5EF4-FFF2-40B4-BE49-F238E27FC236}">
                <a16:creationId xmlns:a16="http://schemas.microsoft.com/office/drawing/2014/main" id="{7DE2E281-9501-C167-9348-A5FC8580C0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6286" y="9872596"/>
            <a:ext cx="6628281" cy="491212"/>
          </a:xfrm>
          <a:prstGeom prst="rect">
            <a:avLst/>
          </a:prstGeom>
        </p:spPr>
      </p:pic>
      <p:sp>
        <p:nvSpPr>
          <p:cNvPr id="39" name="テキスト ボックス 38">
            <a:extLst>
              <a:ext uri="{FF2B5EF4-FFF2-40B4-BE49-F238E27FC236}">
                <a16:creationId xmlns:a16="http://schemas.microsoft.com/office/drawing/2014/main" id="{32E05B61-7C51-E49C-27EA-EA884AA4F24E}"/>
              </a:ext>
            </a:extLst>
          </p:cNvPr>
          <p:cNvSpPr txBox="1"/>
          <p:nvPr/>
        </p:nvSpPr>
        <p:spPr>
          <a:xfrm>
            <a:off x="1062301" y="9956494"/>
            <a:ext cx="5396251" cy="309315"/>
          </a:xfrm>
          <a:prstGeom prst="rect">
            <a:avLst/>
          </a:prstGeom>
          <a:noFill/>
        </p:spPr>
        <p:txBody>
          <a:bodyPr wrap="square" lIns="0" tIns="0" rIns="0" bIns="0" rtlCol="0">
            <a:spAutoFit/>
          </a:bodyPr>
          <a:lstStyle/>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当健保組合は加入者の皆さまの健康増進を図り、良質で効率的な医療を受けられるよう、</a:t>
            </a:r>
          </a:p>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加入者の皆さまの安心・安全実現のために努めてまいりますので、ご協力をよろしくお願いいたします。</a:t>
            </a:r>
            <a:endParaRPr kumimoji="1" lang="en-US" altLang="ja-JP" sz="900" dirty="0">
              <a:solidFill>
                <a:srgbClr val="C00000"/>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80759482-F90D-EC15-1C89-9FD7BCC23412}"/>
              </a:ext>
            </a:extLst>
          </p:cNvPr>
          <p:cNvGrpSpPr/>
          <p:nvPr/>
        </p:nvGrpSpPr>
        <p:grpSpPr>
          <a:xfrm>
            <a:off x="1959919" y="7878875"/>
            <a:ext cx="3639837" cy="273571"/>
            <a:chOff x="1462646" y="7907658"/>
            <a:chExt cx="4329465" cy="325403"/>
          </a:xfrm>
        </p:grpSpPr>
        <p:pic>
          <p:nvPicPr>
            <p:cNvPr id="30" name="グラフィックス 29">
              <a:extLst>
                <a:ext uri="{FF2B5EF4-FFF2-40B4-BE49-F238E27FC236}">
                  <a16:creationId xmlns:a16="http://schemas.microsoft.com/office/drawing/2014/main" id="{C1067AA7-64AE-852D-14CF-6BDFB64C88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91228" y="8151326"/>
              <a:ext cx="3800883" cy="81735"/>
            </a:xfrm>
            <a:prstGeom prst="rect">
              <a:avLst/>
            </a:prstGeom>
          </p:spPr>
        </p:pic>
        <p:pic>
          <p:nvPicPr>
            <p:cNvPr id="4" name="グラフィックス 3">
              <a:extLst>
                <a:ext uri="{FF2B5EF4-FFF2-40B4-BE49-F238E27FC236}">
                  <a16:creationId xmlns:a16="http://schemas.microsoft.com/office/drawing/2014/main" id="{86B189A8-3563-E602-02DE-6558A814873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62646" y="7907658"/>
              <a:ext cx="4234548" cy="303501"/>
            </a:xfrm>
            <a:prstGeom prst="rect">
              <a:avLst/>
            </a:prstGeom>
          </p:spPr>
        </p:pic>
      </p:grpSp>
      <p:sp>
        <p:nvSpPr>
          <p:cNvPr id="8" name="テキスト ボックス 7">
            <a:extLst>
              <a:ext uri="{FF2B5EF4-FFF2-40B4-BE49-F238E27FC236}">
                <a16:creationId xmlns:a16="http://schemas.microsoft.com/office/drawing/2014/main" id="{3BBE1F26-8DA1-3A57-D9E1-2E946374D199}"/>
              </a:ext>
            </a:extLst>
          </p:cNvPr>
          <p:cNvSpPr txBox="1"/>
          <p:nvPr/>
        </p:nvSpPr>
        <p:spPr>
          <a:xfrm>
            <a:off x="4639236" y="8456406"/>
            <a:ext cx="2525062" cy="115416"/>
          </a:xfrm>
          <a:prstGeom prst="rect">
            <a:avLst/>
          </a:prstGeom>
          <a:noFill/>
        </p:spPr>
        <p:txBody>
          <a:bodyPr wrap="square" lIns="0" tIns="0" rIns="0" bIns="0" rtlCol="0">
            <a:spAutoFit/>
          </a:bodyPr>
          <a:lstStyle/>
          <a:p>
            <a:pPr marR="0" rtl="0">
              <a:lnSpc>
                <a:spcPts val="900"/>
              </a:lnSpc>
            </a:pPr>
            <a:r>
              <a:rPr lang="ja-JP" altLang="en-US" sz="1400" b="1" i="0" u="none" strike="noStrike" baseline="30000" dirty="0">
                <a:solidFill>
                  <a:schemeClr val="bg1"/>
                </a:solidFill>
                <a:latin typeface="BIZ UDPゴシック" panose="020B0400000000000000" pitchFamily="50" charset="-128"/>
                <a:ea typeface="BIZ UDPゴシック" panose="020B0400000000000000" pitchFamily="50" charset="-128"/>
              </a:rPr>
              <a:t>保険証の利用登録の状況 </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（令和５年</a:t>
            </a:r>
            <a:r>
              <a:rPr lang="en-US" altLang="ja-JP" sz="1100" b="1" i="0" u="none" strike="noStrike" baseline="30000" dirty="0">
                <a:solidFill>
                  <a:schemeClr val="bg1"/>
                </a:solidFill>
                <a:latin typeface="BIZ UDPゴシック" panose="020B0400000000000000" pitchFamily="50" charset="-128"/>
                <a:ea typeface="BIZ UDPゴシック" panose="020B0400000000000000" pitchFamily="50" charset="-128"/>
              </a:rPr>
              <a:t>12</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月末時点）</a:t>
            </a:r>
          </a:p>
        </p:txBody>
      </p:sp>
      <p:sp>
        <p:nvSpPr>
          <p:cNvPr id="14" name="テキスト ボックス 13">
            <a:extLst>
              <a:ext uri="{FF2B5EF4-FFF2-40B4-BE49-F238E27FC236}">
                <a16:creationId xmlns:a16="http://schemas.microsoft.com/office/drawing/2014/main" id="{8B19B6C6-74A7-7B69-8D17-B8F47D5823CA}"/>
              </a:ext>
            </a:extLst>
          </p:cNvPr>
          <p:cNvSpPr txBox="1"/>
          <p:nvPr/>
        </p:nvSpPr>
        <p:spPr>
          <a:xfrm>
            <a:off x="4349750" y="8651522"/>
            <a:ext cx="1618495" cy="333874"/>
          </a:xfrm>
          <a:prstGeom prst="rect">
            <a:avLst/>
          </a:prstGeom>
          <a:noFill/>
        </p:spPr>
        <p:txBody>
          <a:bodyPr wrap="square" lIns="0" tIns="0" rIns="0" bIns="0" rtlCol="0">
            <a:spAutoFit/>
          </a:bodyPr>
          <a:lstStyle/>
          <a:p>
            <a:pPr marR="0" rtl="0">
              <a:lnSpc>
                <a:spcPts val="1400"/>
              </a:lnSpc>
            </a:pPr>
            <a:r>
              <a:rPr lang="ja-JP" altLang="en-US" sz="1200" b="1" i="0" u="none" strike="noStrike" baseline="30000" dirty="0">
                <a:latin typeface="BIZ UDPゴシック" panose="020B0400000000000000" pitchFamily="50" charset="-128"/>
                <a:ea typeface="BIZ UDPゴシック" panose="020B0400000000000000" pitchFamily="50" charset="-128"/>
              </a:rPr>
              <a:t>当健保組合加入者の</a:t>
            </a:r>
          </a:p>
          <a:p>
            <a:pPr marR="0" rtl="0">
              <a:lnSpc>
                <a:spcPts val="1400"/>
              </a:lnSpc>
            </a:pP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保険証</a:t>
            </a:r>
            <a:r>
              <a:rPr lang="ja-JP" altLang="en-US" sz="1600" b="1" baseline="30000" dirty="0">
                <a:solidFill>
                  <a:srgbClr val="1D50A2"/>
                </a:solidFill>
                <a:latin typeface="BIZ UDPゴシック" panose="020B0400000000000000" pitchFamily="50" charset="-128"/>
                <a:ea typeface="BIZ UDPゴシック" panose="020B0400000000000000" pitchFamily="50" charset="-128"/>
              </a:rPr>
              <a:t>の</a:t>
            </a: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利用登録</a:t>
            </a:r>
            <a:r>
              <a:rPr lang="ja-JP" altLang="en-US" sz="1600" b="1" i="0" u="none" strike="noStrike" baseline="30000" dirty="0">
                <a:latin typeface="BIZ UDPゴシック" panose="020B0400000000000000" pitchFamily="50" charset="-128"/>
                <a:ea typeface="BIZ UDPゴシック" panose="020B0400000000000000" pitchFamily="50" charset="-128"/>
              </a:rPr>
              <a:t>の割合</a:t>
            </a:r>
            <a:endParaRPr lang="en-US" altLang="ja-JP" sz="1400" b="1" i="0" u="none" strike="noStrike" baseline="300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98C20E3-6CA9-D81A-1BE0-AC6980BFBF2A}"/>
              </a:ext>
            </a:extLst>
          </p:cNvPr>
          <p:cNvSpPr txBox="1"/>
          <p:nvPr/>
        </p:nvSpPr>
        <p:spPr>
          <a:xfrm>
            <a:off x="5843442" y="8862753"/>
            <a:ext cx="1129182" cy="153888"/>
          </a:xfrm>
          <a:prstGeom prst="rect">
            <a:avLst/>
          </a:prstGeom>
          <a:noFill/>
        </p:spPr>
        <p:txBody>
          <a:bodyPr wrap="square" lIns="0" tIns="0" rIns="0" bIns="0" rtlCol="0">
            <a:spAutoFit/>
          </a:bodyPr>
          <a:lstStyle/>
          <a:p>
            <a:pPr marR="0" algn="r" rtl="0">
              <a:lnSpc>
                <a:spcPts val="1200"/>
              </a:lnSpc>
            </a:pPr>
            <a:r>
              <a:rPr lang="en-US" altLang="ja-JP" sz="2400" b="1" i="0" u="none" strike="noStrike" baseline="30000" dirty="0">
                <a:latin typeface="BIZ UDPゴシック" panose="020B0400000000000000" pitchFamily="50" charset="-128"/>
                <a:ea typeface="BIZ UDPゴシック" panose="020B0400000000000000" pitchFamily="50" charset="-128"/>
              </a:rPr>
              <a:t>60.34%</a:t>
            </a:r>
            <a:endParaRPr lang="en-US" altLang="ja-JP" sz="1600" b="1" i="0" u="none" strike="noStrike" baseline="300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80A265B-F8FB-5712-6C91-3DB6883F8B3D}"/>
              </a:ext>
            </a:extLst>
          </p:cNvPr>
          <p:cNvSpPr txBox="1"/>
          <p:nvPr/>
        </p:nvSpPr>
        <p:spPr>
          <a:xfrm>
            <a:off x="4349750" y="9140300"/>
            <a:ext cx="2108802" cy="239168"/>
          </a:xfrm>
          <a:prstGeom prst="rect">
            <a:avLst/>
          </a:prstGeom>
          <a:noFill/>
        </p:spPr>
        <p:txBody>
          <a:bodyPr wrap="square" lIns="0" tIns="0" rIns="0" bIns="0" rtlCol="0">
            <a:spAutoFit/>
          </a:bodyPr>
          <a:lstStyle/>
          <a:p>
            <a:pPr marR="0" algn="just" rtl="0">
              <a:lnSpc>
                <a:spcPts val="1000"/>
              </a:lnSpc>
            </a:pPr>
            <a:r>
              <a:rPr kumimoji="1" lang="ja-JP" altLang="en-US" sz="800" kern="1000">
                <a:latin typeface="BIZ UDPゴシック" panose="020B0400000000000000" pitchFamily="50" charset="-128"/>
                <a:ea typeface="BIZ UDPゴシック" panose="020B0400000000000000" pitchFamily="50" charset="-128"/>
              </a:rPr>
              <a:t>保険者が行っている安心、安全のための対応策について</a:t>
            </a:r>
            <a:r>
              <a:rPr kumimoji="1" lang="ja-JP" altLang="en-US" sz="800" kern="1000" dirty="0">
                <a:latin typeface="BIZ UDPゴシック" panose="020B0400000000000000" pitchFamily="50" charset="-128"/>
                <a:ea typeface="BIZ UDPゴシック" panose="020B0400000000000000" pitchFamily="50" charset="-128"/>
              </a:rPr>
              <a:t>、動画をご覧ください。</a:t>
            </a:r>
          </a:p>
        </p:txBody>
      </p:sp>
      <p:sp>
        <p:nvSpPr>
          <p:cNvPr id="12" name="テキスト ボックス 11">
            <a:extLst>
              <a:ext uri="{FF2B5EF4-FFF2-40B4-BE49-F238E27FC236}">
                <a16:creationId xmlns:a16="http://schemas.microsoft.com/office/drawing/2014/main" id="{4F507F78-7B58-2E51-AF9C-05318793BDAD}"/>
              </a:ext>
            </a:extLst>
          </p:cNvPr>
          <p:cNvSpPr txBox="1"/>
          <p:nvPr/>
        </p:nvSpPr>
        <p:spPr>
          <a:xfrm>
            <a:off x="4349750" y="9541843"/>
            <a:ext cx="2038350" cy="120546"/>
          </a:xfrm>
          <a:prstGeom prst="rect">
            <a:avLst/>
          </a:prstGeom>
          <a:noFill/>
        </p:spPr>
        <p:txBody>
          <a:bodyPr wrap="square" lIns="0" tIns="0" rIns="0" bIns="0" rtlCol="0">
            <a:spAutoFit/>
          </a:bodyPr>
          <a:lstStyle/>
          <a:p>
            <a:pPr marR="0" algn="just" rtl="0">
              <a:lnSpc>
                <a:spcPts val="1100"/>
              </a:lnSpc>
            </a:pPr>
            <a:r>
              <a:rPr kumimoji="1" lang="ja-JP" altLang="en-US" sz="800" kern="1000" dirty="0">
                <a:latin typeface="BIZ UDPゴシック" panose="020B0400000000000000" pitchFamily="50" charset="-128"/>
                <a:ea typeface="BIZ UDPゴシック" panose="020B0400000000000000" pitchFamily="50" charset="-128"/>
              </a:rPr>
              <a:t>デジタル庁作成動画　　 </a:t>
            </a:r>
            <a:r>
              <a:rPr kumimoji="1" lang="en-US" altLang="ja-JP" sz="800" kern="1000" dirty="0">
                <a:latin typeface="BIZ UDPゴシック" panose="020B0400000000000000" pitchFamily="50" charset="-128"/>
                <a:ea typeface="BIZ UDPゴシック" panose="020B0400000000000000" pitchFamily="50" charset="-128"/>
              </a:rPr>
              <a:t>【</a:t>
            </a:r>
            <a:r>
              <a:rPr kumimoji="1" lang="ja-JP" altLang="en-US" sz="800" kern="1000" dirty="0">
                <a:latin typeface="BIZ UDPゴシック" panose="020B0400000000000000" pitchFamily="50" charset="-128"/>
                <a:ea typeface="BIZ UDPゴシック" panose="020B0400000000000000" pitchFamily="50" charset="-128"/>
              </a:rPr>
              <a:t>報告と対策</a:t>
            </a:r>
            <a:r>
              <a:rPr kumimoji="1" lang="en-US" altLang="ja-JP" sz="800" kern="1000" dirty="0">
                <a:latin typeface="BIZ UDPゴシック" panose="020B0400000000000000" pitchFamily="50" charset="-128"/>
                <a:ea typeface="BIZ UDPゴシック" panose="020B0400000000000000" pitchFamily="50" charset="-128"/>
              </a:rPr>
              <a:t>】</a:t>
            </a:r>
            <a:endParaRPr kumimoji="1" lang="ja-JP" altLang="en-US" sz="800" kern="1000" dirty="0">
              <a:latin typeface="BIZ UDPゴシック" panose="020B0400000000000000" pitchFamily="50" charset="-128"/>
              <a:ea typeface="BIZ UDPゴシック" panose="020B0400000000000000" pitchFamily="50" charset="-128"/>
            </a:endParaRPr>
          </a:p>
        </p:txBody>
      </p:sp>
      <p:pic>
        <p:nvPicPr>
          <p:cNvPr id="18" name="グラフィックス 17">
            <a:extLst>
              <a:ext uri="{FF2B5EF4-FFF2-40B4-BE49-F238E27FC236}">
                <a16:creationId xmlns:a16="http://schemas.microsoft.com/office/drawing/2014/main" id="{03ABF007-49B8-3A08-F5BE-1D89C4B676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83654" y="9571090"/>
            <a:ext cx="96679" cy="82868"/>
          </a:xfrm>
          <a:prstGeom prst="rect">
            <a:avLst/>
          </a:prstGeom>
        </p:spPr>
      </p:pic>
    </p:spTree>
    <p:extLst>
      <p:ext uri="{BB962C8B-B14F-4D97-AF65-F5344CB8AC3E}">
        <p14:creationId xmlns:p14="http://schemas.microsoft.com/office/powerpoint/2010/main" val="2697036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住所票住所リーフレット">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2134</TotalTime>
  <Words>226</Words>
  <Application>Microsoft Office PowerPoint</Application>
  <PresentationFormat>ユーザー設定</PresentationFormat>
  <Paragraphs>11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BIZ UDPゴシック</vt:lpstr>
      <vt:lpstr>游ゴシック</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典子</dc:creator>
  <cp:lastModifiedBy>kenpo5</cp:lastModifiedBy>
  <cp:revision>335</cp:revision>
  <cp:lastPrinted>2024-01-29T07:07:02Z</cp:lastPrinted>
  <dcterms:created xsi:type="dcterms:W3CDTF">2023-05-31T02:10:41Z</dcterms:created>
  <dcterms:modified xsi:type="dcterms:W3CDTF">2024-01-29T07:07:12Z</dcterms:modified>
</cp:coreProperties>
</file>