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E8A"/>
    <a:srgbClr val="FFFFCC"/>
    <a:srgbClr val="FBDFE8"/>
    <a:srgbClr val="FBDDE6"/>
    <a:srgbClr val="DE6791"/>
    <a:srgbClr val="F7C5DC"/>
    <a:srgbClr val="EADEBC"/>
    <a:srgbClr val="E5004F"/>
    <a:srgbClr val="FFF3F5"/>
    <a:srgbClr val="FC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varScale="1">
        <p:scale>
          <a:sx n="73" d="100"/>
          <a:sy n="73" d="100"/>
        </p:scale>
        <p:origin x="288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724"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18468" cy="494019"/>
          </a:xfrm>
          <a:prstGeom prst="rect">
            <a:avLst/>
          </a:prstGeom>
        </p:spPr>
        <p:txBody>
          <a:bodyPr vert="horz" lIns="89785" tIns="44892" rIns="89785" bIns="4489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15742" y="0"/>
            <a:ext cx="2918468" cy="494019"/>
          </a:xfrm>
          <a:prstGeom prst="rect">
            <a:avLst/>
          </a:prstGeom>
        </p:spPr>
        <p:txBody>
          <a:bodyPr vert="horz" lIns="89785" tIns="44892" rIns="89785" bIns="44892" rtlCol="0"/>
          <a:lstStyle>
            <a:lvl1pPr algn="r">
              <a:defRPr sz="1200"/>
            </a:lvl1pPr>
          </a:lstStyle>
          <a:p>
            <a:fld id="{D0173BD3-53A6-45E3-ABCF-91EF0630E119}" type="datetimeFigureOut">
              <a:rPr kumimoji="1" lang="ja-JP" altLang="en-US" smtClean="0"/>
              <a:t>2023/12/14</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372294"/>
            <a:ext cx="2918468" cy="494019"/>
          </a:xfrm>
          <a:prstGeom prst="rect">
            <a:avLst/>
          </a:prstGeom>
        </p:spPr>
        <p:txBody>
          <a:bodyPr vert="horz" lIns="89785" tIns="44892" rIns="89785" bIns="4489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15742" y="9372294"/>
            <a:ext cx="2918468" cy="494019"/>
          </a:xfrm>
          <a:prstGeom prst="rect">
            <a:avLst/>
          </a:prstGeom>
        </p:spPr>
        <p:txBody>
          <a:bodyPr vert="horz" lIns="89785" tIns="44892" rIns="89785" bIns="44892"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4019"/>
          </a:xfrm>
          <a:prstGeom prst="rect">
            <a:avLst/>
          </a:prstGeom>
        </p:spPr>
        <p:txBody>
          <a:bodyPr vert="horz" lIns="89785" tIns="44892" rIns="89785" bIns="44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4019"/>
          </a:xfrm>
          <a:prstGeom prst="rect">
            <a:avLst/>
          </a:prstGeom>
        </p:spPr>
        <p:txBody>
          <a:bodyPr vert="horz" lIns="89785" tIns="44892" rIns="89785" bIns="44892" rtlCol="0"/>
          <a:lstStyle>
            <a:lvl1pPr algn="r">
              <a:defRPr sz="1200"/>
            </a:lvl1pPr>
          </a:lstStyle>
          <a:p>
            <a:fld id="{09879E85-7F64-444D-90B5-0B13BEEA0576}" type="datetimeFigureOut">
              <a:rPr kumimoji="1" lang="ja-JP" altLang="en-US" smtClean="0"/>
              <a:t>2023/12/14</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89785" tIns="44892" rIns="89785" bIns="44892" rtlCol="0" anchor="ctr"/>
          <a:lstStyle/>
          <a:p>
            <a:endParaRPr lang="ja-JP" altLang="en-US"/>
          </a:p>
        </p:txBody>
      </p:sp>
      <p:sp>
        <p:nvSpPr>
          <p:cNvPr id="5" name="ノート プレースホルダー 4"/>
          <p:cNvSpPr>
            <a:spLocks noGrp="1"/>
          </p:cNvSpPr>
          <p:nvPr>
            <p:ph type="body" sz="quarter" idx="3"/>
          </p:nvPr>
        </p:nvSpPr>
        <p:spPr>
          <a:xfrm>
            <a:off x="673732" y="4747900"/>
            <a:ext cx="5388300" cy="3884928"/>
          </a:xfrm>
          <a:prstGeom prst="rect">
            <a:avLst/>
          </a:prstGeom>
        </p:spPr>
        <p:txBody>
          <a:bodyPr vert="horz" lIns="89785" tIns="44892" rIns="89785" bIns="44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294"/>
            <a:ext cx="2918468" cy="494019"/>
          </a:xfrm>
          <a:prstGeom prst="rect">
            <a:avLst/>
          </a:prstGeom>
        </p:spPr>
        <p:txBody>
          <a:bodyPr vert="horz" lIns="89785" tIns="44892" rIns="89785" bIns="44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2294"/>
            <a:ext cx="2918468" cy="494019"/>
          </a:xfrm>
          <a:prstGeom prst="rect">
            <a:avLst/>
          </a:prstGeom>
        </p:spPr>
        <p:txBody>
          <a:bodyPr vert="horz" lIns="89785" tIns="44892" rIns="89785" bIns="44892"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E062D480-6D07-02FE-096F-D0B58D4356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5284" y="1400960"/>
            <a:ext cx="5536935" cy="1794730"/>
          </a:xfrm>
          <a:prstGeom prst="rect">
            <a:avLst/>
          </a:prstGeom>
        </p:spPr>
      </p:pic>
      <p:sp>
        <p:nvSpPr>
          <p:cNvPr id="3" name="正方形/長方形 2">
            <a:extLst>
              <a:ext uri="{FF2B5EF4-FFF2-40B4-BE49-F238E27FC236}">
                <a16:creationId xmlns:a16="http://schemas.microsoft.com/office/drawing/2014/main" id="{A9716CEA-F641-0EF2-E5C1-50436515E56B}"/>
              </a:ext>
            </a:extLst>
          </p:cNvPr>
          <p:cNvSpPr/>
          <p:nvPr userDrawn="1"/>
        </p:nvSpPr>
        <p:spPr>
          <a:xfrm>
            <a:off x="0" y="-1"/>
            <a:ext cx="7559675" cy="10115999"/>
          </a:xfrm>
          <a:prstGeom prst="rect">
            <a:avLst/>
          </a:prstGeom>
          <a:solidFill>
            <a:srgbClr val="FBDFE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BIZ UDPゴシック" panose="020B0400000000000000" pitchFamily="50" charset="-128"/>
            </a:endParaRPr>
          </a:p>
        </p:txBody>
      </p:sp>
    </p:spTree>
    <p:extLst>
      <p:ext uri="{BB962C8B-B14F-4D97-AF65-F5344CB8AC3E}">
        <p14:creationId xmlns:p14="http://schemas.microsoft.com/office/powerpoint/2010/main" val="4305626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emf"/><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四角形: 角を丸くする 60">
            <a:extLst>
              <a:ext uri="{FF2B5EF4-FFF2-40B4-BE49-F238E27FC236}">
                <a16:creationId xmlns:a16="http://schemas.microsoft.com/office/drawing/2014/main" id="{8C29BFB1-FF92-4E3F-2B7F-8E42AC5D50D7}"/>
              </a:ext>
            </a:extLst>
          </p:cNvPr>
          <p:cNvSpPr/>
          <p:nvPr/>
        </p:nvSpPr>
        <p:spPr>
          <a:xfrm>
            <a:off x="418186" y="8003606"/>
            <a:ext cx="6768000" cy="1849649"/>
          </a:xfrm>
          <a:prstGeom prst="roundRect">
            <a:avLst>
              <a:gd name="adj" fmla="val 2743"/>
            </a:avLst>
          </a:prstGeom>
          <a:solidFill>
            <a:srgbClr val="FFFFC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ｚ</a:t>
            </a:r>
          </a:p>
        </p:txBody>
      </p:sp>
      <p:sp>
        <p:nvSpPr>
          <p:cNvPr id="70" name="四角形: 角を丸くする 69">
            <a:extLst>
              <a:ext uri="{FF2B5EF4-FFF2-40B4-BE49-F238E27FC236}">
                <a16:creationId xmlns:a16="http://schemas.microsoft.com/office/drawing/2014/main" id="{854352BC-D51B-84C1-AFEC-0A55A9F98318}"/>
              </a:ext>
            </a:extLst>
          </p:cNvPr>
          <p:cNvSpPr/>
          <p:nvPr/>
        </p:nvSpPr>
        <p:spPr>
          <a:xfrm rot="10800000">
            <a:off x="418184" y="9069800"/>
            <a:ext cx="6767999" cy="839293"/>
          </a:xfrm>
          <a:prstGeom prst="round2SameRect">
            <a:avLst>
              <a:gd name="adj1" fmla="val 5099"/>
              <a:gd name="adj2" fmla="val 0"/>
            </a:avLst>
          </a:prstGeom>
          <a:solidFill>
            <a:srgbClr val="EC5E8A"/>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二等辺三角形 61">
            <a:extLst>
              <a:ext uri="{FF2B5EF4-FFF2-40B4-BE49-F238E27FC236}">
                <a16:creationId xmlns:a16="http://schemas.microsoft.com/office/drawing/2014/main" id="{8BB5F713-4ACB-0B83-8386-793F171932F5}"/>
              </a:ext>
            </a:extLst>
          </p:cNvPr>
          <p:cNvSpPr/>
          <p:nvPr/>
        </p:nvSpPr>
        <p:spPr>
          <a:xfrm>
            <a:off x="1002082" y="7861868"/>
            <a:ext cx="274880" cy="213617"/>
          </a:xfrm>
          <a:prstGeom prst="triangl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602C1B06-1463-56CC-8668-2EB5DD0A3E44}"/>
              </a:ext>
            </a:extLst>
          </p:cNvPr>
          <p:cNvGrpSpPr/>
          <p:nvPr/>
        </p:nvGrpSpPr>
        <p:grpSpPr>
          <a:xfrm>
            <a:off x="395839" y="2040987"/>
            <a:ext cx="5674011" cy="1997020"/>
            <a:chOff x="395839" y="2014521"/>
            <a:chExt cx="5674011" cy="2067883"/>
          </a:xfrm>
        </p:grpSpPr>
        <p:sp>
          <p:nvSpPr>
            <p:cNvPr id="43" name="四角形: 角を丸くする 42">
              <a:extLst>
                <a:ext uri="{FF2B5EF4-FFF2-40B4-BE49-F238E27FC236}">
                  <a16:creationId xmlns:a16="http://schemas.microsoft.com/office/drawing/2014/main" id="{8215D4EE-E2AA-B2BC-8200-E30D8AAAEFF3}"/>
                </a:ext>
              </a:extLst>
            </p:cNvPr>
            <p:cNvSpPr/>
            <p:nvPr/>
          </p:nvSpPr>
          <p:spPr>
            <a:xfrm>
              <a:off x="395839" y="2014521"/>
              <a:ext cx="5526000" cy="2067883"/>
            </a:xfrm>
            <a:prstGeom prst="roundRect">
              <a:avLst>
                <a:gd name="adj" fmla="val 8987"/>
              </a:avLst>
            </a:prstGeom>
            <a:solidFill>
              <a:schemeClr val="bg1"/>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二等辺三角形 45">
              <a:extLst>
                <a:ext uri="{FF2B5EF4-FFF2-40B4-BE49-F238E27FC236}">
                  <a16:creationId xmlns:a16="http://schemas.microsoft.com/office/drawing/2014/main" id="{1F4AD12F-49A3-D386-0817-7D090AD8B4D7}"/>
                </a:ext>
              </a:extLst>
            </p:cNvPr>
            <p:cNvSpPr/>
            <p:nvPr/>
          </p:nvSpPr>
          <p:spPr>
            <a:xfrm rot="5400000">
              <a:off x="5825602" y="2759325"/>
              <a:ext cx="274880" cy="213617"/>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4" name="四角形: 角を丸くする 69">
            <a:extLst>
              <a:ext uri="{FF2B5EF4-FFF2-40B4-BE49-F238E27FC236}">
                <a16:creationId xmlns:a16="http://schemas.microsoft.com/office/drawing/2014/main" id="{B7139D85-2DBD-549C-D6D9-33FB2442B7DD}"/>
              </a:ext>
            </a:extLst>
          </p:cNvPr>
          <p:cNvSpPr/>
          <p:nvPr/>
        </p:nvSpPr>
        <p:spPr>
          <a:xfrm rot="10800000">
            <a:off x="559819" y="3526921"/>
            <a:ext cx="5213196" cy="397418"/>
          </a:xfrm>
          <a:prstGeom prst="roundRect">
            <a:avLst>
              <a:gd name="adj" fmla="val 10567"/>
            </a:avLst>
          </a:prstGeom>
          <a:solidFill>
            <a:srgbClr val="FFFFC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9" name="四角形: 角を丸くする 58">
            <a:extLst>
              <a:ext uri="{FF2B5EF4-FFF2-40B4-BE49-F238E27FC236}">
                <a16:creationId xmlns:a16="http://schemas.microsoft.com/office/drawing/2014/main" id="{E058BD83-403D-3439-1524-31DF1F5D2A2A}"/>
              </a:ext>
            </a:extLst>
          </p:cNvPr>
          <p:cNvSpPr/>
          <p:nvPr/>
        </p:nvSpPr>
        <p:spPr>
          <a:xfrm>
            <a:off x="418186" y="4239560"/>
            <a:ext cx="6768000" cy="3591756"/>
          </a:xfrm>
          <a:prstGeom prst="roundRect">
            <a:avLst>
              <a:gd name="adj" fmla="val 1743"/>
            </a:avLst>
          </a:prstGeom>
          <a:solidFill>
            <a:schemeClr val="bg1"/>
          </a:solid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8" name="グラフィックス 47">
            <a:extLst>
              <a:ext uri="{FF2B5EF4-FFF2-40B4-BE49-F238E27FC236}">
                <a16:creationId xmlns:a16="http://schemas.microsoft.com/office/drawing/2014/main" id="{8073967C-A125-26C3-1AA3-EB09100044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50" y="-19250"/>
            <a:ext cx="1598951" cy="1289077"/>
          </a:xfrm>
          <a:prstGeom prst="rect">
            <a:avLst/>
          </a:prstGeom>
        </p:spPr>
      </p:pic>
      <p:sp>
        <p:nvSpPr>
          <p:cNvPr id="13" name="テキスト ボックス 12">
            <a:extLst>
              <a:ext uri="{FF2B5EF4-FFF2-40B4-BE49-F238E27FC236}">
                <a16:creationId xmlns:a16="http://schemas.microsoft.com/office/drawing/2014/main" id="{696B3AD1-3F94-03C0-BB50-A070CBE580FE}"/>
              </a:ext>
            </a:extLst>
          </p:cNvPr>
          <p:cNvSpPr txBox="1"/>
          <p:nvPr/>
        </p:nvSpPr>
        <p:spPr>
          <a:xfrm>
            <a:off x="585029" y="6302442"/>
            <a:ext cx="6408000" cy="328936"/>
          </a:xfrm>
          <a:prstGeom prst="rect">
            <a:avLst/>
          </a:prstGeom>
          <a:noFill/>
        </p:spPr>
        <p:txBody>
          <a:bodyPr wrap="square" lIns="0" tIns="0" rIns="0" bIns="0" rtlCol="0">
            <a:spAutoFit/>
          </a:bodyPr>
          <a:lstStyle/>
          <a:p>
            <a:pPr marR="0" algn="just" rtl="0">
              <a:lnSpc>
                <a:spcPts val="1400"/>
              </a:lnSpc>
            </a:pPr>
            <a:r>
              <a:rPr kumimoji="1" lang="ja-JP" altLang="en-US" sz="950" dirty="0">
                <a:latin typeface="BIZ UDPゴシック" panose="020B0400000000000000" pitchFamily="50" charset="-128"/>
                <a:ea typeface="BIZ UDPゴシック" panose="020B0400000000000000" pitchFamily="50" charset="-128"/>
              </a:rPr>
              <a:t>項番</a:t>
            </a:r>
            <a:r>
              <a:rPr kumimoji="1" lang="en-US" altLang="ja-JP" sz="950" dirty="0">
                <a:latin typeface="BIZ UDPゴシック" panose="020B0400000000000000" pitchFamily="50" charset="-128"/>
                <a:ea typeface="BIZ UDPゴシック" panose="020B0400000000000000" pitchFamily="50" charset="-128"/>
              </a:rPr>
              <a:t>29</a:t>
            </a:r>
            <a:r>
              <a:rPr kumimoji="1" lang="ja-JP" altLang="en-US" sz="950" dirty="0">
                <a:latin typeface="BIZ UDPゴシック" panose="020B0400000000000000" pitchFamily="50" charset="-128"/>
                <a:ea typeface="BIZ UDPゴシック" panose="020B0400000000000000" pitchFamily="50" charset="-128"/>
              </a:rPr>
              <a:t>～</a:t>
            </a:r>
            <a:r>
              <a:rPr kumimoji="1" lang="en-US" altLang="ja-JP" sz="950" dirty="0">
                <a:latin typeface="BIZ UDPゴシック" panose="020B0400000000000000" pitchFamily="50" charset="-128"/>
                <a:ea typeface="BIZ UDPゴシック" panose="020B0400000000000000" pitchFamily="50" charset="-128"/>
              </a:rPr>
              <a:t>32</a:t>
            </a:r>
            <a:r>
              <a:rPr kumimoji="1" lang="ja-JP" altLang="en-US" sz="950" dirty="0">
                <a:latin typeface="BIZ UDPゴシック" panose="020B0400000000000000" pitchFamily="50" charset="-128"/>
                <a:ea typeface="BIZ UDPゴシック" panose="020B0400000000000000" pitchFamily="50" charset="-128"/>
              </a:rPr>
              <a:t>の </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親番号（郵便番号）</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子番号（郵便番号）</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被保険者住所（カナ）</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被保険者住所（漢字）</a:t>
            </a:r>
            <a:r>
              <a:rPr kumimoji="1" lang="en-US" altLang="ja-JP" sz="950" b="1" dirty="0">
                <a:solidFill>
                  <a:srgbClr val="C00000"/>
                </a:solidFill>
                <a:highlight>
                  <a:srgbClr val="FFFF00"/>
                </a:highlight>
                <a:latin typeface="BIZ UDPゴシック" panose="020B0400000000000000" pitchFamily="50" charset="-128"/>
                <a:ea typeface="BIZ UDPゴシック" panose="020B0400000000000000" pitchFamily="50" charset="-128"/>
              </a:rPr>
              <a:t>】 </a:t>
            </a:r>
            <a:r>
              <a:rPr kumimoji="1" lang="ja-JP" altLang="en-US" sz="950" dirty="0">
                <a:latin typeface="BIZ UDPゴシック" panose="020B0400000000000000" pitchFamily="50" charset="-128"/>
                <a:ea typeface="BIZ UDPゴシック" panose="020B0400000000000000" pitchFamily="50" charset="-128"/>
              </a:rPr>
              <a:t>については</a:t>
            </a:r>
            <a:r>
              <a:rPr kumimoji="1" lang="ja-JP" altLang="en-US" sz="950" b="1" dirty="0">
                <a:solidFill>
                  <a:srgbClr val="C00000"/>
                </a:solidFill>
                <a:highlight>
                  <a:srgbClr val="FFFF00"/>
                </a:highlight>
                <a:latin typeface="BIZ UDPゴシック" panose="020B0400000000000000" pitchFamily="50" charset="-128"/>
                <a:ea typeface="BIZ UDPゴシック" panose="020B0400000000000000" pitchFamily="50" charset="-128"/>
              </a:rPr>
              <a:t>住民票上の住所</a:t>
            </a:r>
            <a:r>
              <a:rPr kumimoji="1" lang="ja-JP" altLang="en-US" sz="950" dirty="0">
                <a:highlight>
                  <a:srgbClr val="FFFF00"/>
                </a:highlight>
                <a:latin typeface="BIZ UDPゴシック" panose="020B0400000000000000" pitchFamily="50" charset="-128"/>
                <a:ea typeface="BIZ UDPゴシック" panose="020B0400000000000000" pitchFamily="50" charset="-128"/>
              </a:rPr>
              <a:t>を入力</a:t>
            </a:r>
            <a:r>
              <a:rPr kumimoji="1" lang="ja-JP" altLang="en-US" sz="950" dirty="0">
                <a:latin typeface="BIZ UDPゴシック" panose="020B0400000000000000" pitchFamily="50" charset="-128"/>
                <a:ea typeface="BIZ UDPゴシック" panose="020B0400000000000000" pitchFamily="50" charset="-128"/>
              </a:rPr>
              <a:t>します。</a:t>
            </a:r>
          </a:p>
        </p:txBody>
      </p:sp>
      <p:sp>
        <p:nvSpPr>
          <p:cNvPr id="10" name="テキスト ボックス 9">
            <a:extLst>
              <a:ext uri="{FF2B5EF4-FFF2-40B4-BE49-F238E27FC236}">
                <a16:creationId xmlns:a16="http://schemas.microsoft.com/office/drawing/2014/main" id="{8141D7AD-6C01-3AE7-37A4-A62A09196C1C}"/>
              </a:ext>
            </a:extLst>
          </p:cNvPr>
          <p:cNvSpPr txBox="1"/>
          <p:nvPr/>
        </p:nvSpPr>
        <p:spPr>
          <a:xfrm>
            <a:off x="2524624" y="10177386"/>
            <a:ext cx="3448734"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三重県自動車販売</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grpSp>
        <p:nvGrpSpPr>
          <p:cNvPr id="90" name="グループ化 89">
            <a:extLst>
              <a:ext uri="{FF2B5EF4-FFF2-40B4-BE49-F238E27FC236}">
                <a16:creationId xmlns:a16="http://schemas.microsoft.com/office/drawing/2014/main" id="{4BF11F06-07DC-DFFA-59A9-8E639A319D61}"/>
              </a:ext>
            </a:extLst>
          </p:cNvPr>
          <p:cNvGrpSpPr/>
          <p:nvPr/>
        </p:nvGrpSpPr>
        <p:grpSpPr>
          <a:xfrm>
            <a:off x="3833091" y="5040706"/>
            <a:ext cx="3164031" cy="902785"/>
            <a:chOff x="3833091" y="4854798"/>
            <a:chExt cx="3164031" cy="902785"/>
          </a:xfrm>
        </p:grpSpPr>
        <p:grpSp>
          <p:nvGrpSpPr>
            <p:cNvPr id="24" name="グループ化 23">
              <a:extLst>
                <a:ext uri="{FF2B5EF4-FFF2-40B4-BE49-F238E27FC236}">
                  <a16:creationId xmlns:a16="http://schemas.microsoft.com/office/drawing/2014/main" id="{604120BA-646B-C2D2-381E-AE6DC69BD2EA}"/>
                </a:ext>
              </a:extLst>
            </p:cNvPr>
            <p:cNvGrpSpPr/>
            <p:nvPr/>
          </p:nvGrpSpPr>
          <p:grpSpPr>
            <a:xfrm>
              <a:off x="3833091" y="4854798"/>
              <a:ext cx="3164031" cy="902785"/>
              <a:chOff x="4551849" y="4580525"/>
              <a:chExt cx="2407873" cy="966144"/>
            </a:xfrm>
          </p:grpSpPr>
          <p:sp>
            <p:nvSpPr>
              <p:cNvPr id="17" name="四角形: 角を丸くする 16">
                <a:extLst>
                  <a:ext uri="{FF2B5EF4-FFF2-40B4-BE49-F238E27FC236}">
                    <a16:creationId xmlns:a16="http://schemas.microsoft.com/office/drawing/2014/main" id="{A4482AB6-50BF-7F03-9D19-2191D9FB5122}"/>
                  </a:ext>
                </a:extLst>
              </p:cNvPr>
              <p:cNvSpPr/>
              <p:nvPr/>
            </p:nvSpPr>
            <p:spPr>
              <a:xfrm>
                <a:off x="4636971" y="4580525"/>
                <a:ext cx="2322751" cy="966144"/>
              </a:xfrm>
              <a:prstGeom prst="roundRect">
                <a:avLst>
                  <a:gd name="adj" fmla="val 6171"/>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6EFDBF6C-5407-0CF9-D6DE-6D86D33F74C0}"/>
                  </a:ext>
                </a:extLst>
              </p:cNvPr>
              <p:cNvSpPr/>
              <p:nvPr/>
            </p:nvSpPr>
            <p:spPr>
              <a:xfrm rot="16200000">
                <a:off x="4523569" y="5290309"/>
                <a:ext cx="162747" cy="106187"/>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4" name="テキスト ボックス 73">
              <a:extLst>
                <a:ext uri="{FF2B5EF4-FFF2-40B4-BE49-F238E27FC236}">
                  <a16:creationId xmlns:a16="http://schemas.microsoft.com/office/drawing/2014/main" id="{0B0F849C-0382-7771-0CD4-5A63D39E0D2B}"/>
                </a:ext>
              </a:extLst>
            </p:cNvPr>
            <p:cNvSpPr txBox="1"/>
            <p:nvPr/>
          </p:nvSpPr>
          <p:spPr>
            <a:xfrm>
              <a:off x="4060874" y="4937392"/>
              <a:ext cx="2832440" cy="738920"/>
            </a:xfrm>
            <a:prstGeom prst="rect">
              <a:avLst/>
            </a:prstGeom>
            <a:noFill/>
          </p:spPr>
          <p:txBody>
            <a:bodyPr wrap="square" lIns="0" tIns="0" rIns="0" bIns="0" rtlCol="0">
              <a:spAutoFit/>
            </a:bodyPr>
            <a:lstStyle/>
            <a:p>
              <a:pPr marR="0" algn="just" rtl="0">
                <a:lnSpc>
                  <a:spcPts val="1500"/>
                </a:lnSpc>
              </a:pPr>
              <a:r>
                <a:rPr kumimoji="1" lang="ja-JP" altLang="en-US" sz="950" kern="1000" dirty="0">
                  <a:latin typeface="BIZ UDPゴシック" panose="020B0400000000000000" pitchFamily="50" charset="-128"/>
                  <a:ea typeface="BIZ UDPゴシック" panose="020B0400000000000000" pitchFamily="50" charset="-128"/>
                </a:rPr>
                <a:t>住所欄の上段には、住民票に記載された住所をご記載ください。</a:t>
              </a:r>
              <a:r>
                <a:rPr kumimoji="1" lang="ja-JP" altLang="en-US" sz="950" b="1" kern="1000" spc="-30" dirty="0">
                  <a:solidFill>
                    <a:srgbClr val="E5004F"/>
                  </a:solidFill>
                  <a:latin typeface="BIZ UDPゴシック" panose="020B0400000000000000" pitchFamily="50" charset="-128"/>
                  <a:ea typeface="BIZ UDPゴシック" panose="020B0400000000000000" pitchFamily="50" charset="-128"/>
                </a:rPr>
                <a:t>なお、現在居住している住所が住民票に記載されている住所と異なる場合は、下段に居住している住所をご記載ください。</a:t>
              </a:r>
              <a:endParaRPr kumimoji="1" lang="ja-JP" altLang="en-US" sz="950" b="1" kern="1000" dirty="0">
                <a:solidFill>
                  <a:srgbClr val="E5004F"/>
                </a:solidFill>
                <a:latin typeface="BIZ UDPゴシック" panose="020B0400000000000000" pitchFamily="50" charset="-128"/>
                <a:ea typeface="BIZ UDPゴシック" panose="020B0400000000000000" pitchFamily="50" charset="-128"/>
              </a:endParaRPr>
            </a:p>
          </p:txBody>
        </p:sp>
      </p:grpSp>
      <p:sp>
        <p:nvSpPr>
          <p:cNvPr id="84" name="テキスト ボックス 83">
            <a:extLst>
              <a:ext uri="{FF2B5EF4-FFF2-40B4-BE49-F238E27FC236}">
                <a16:creationId xmlns:a16="http://schemas.microsoft.com/office/drawing/2014/main" id="{BD0519DC-77EA-00F4-4349-69FA5E2505F9}"/>
              </a:ext>
            </a:extLst>
          </p:cNvPr>
          <p:cNvSpPr txBox="1"/>
          <p:nvPr/>
        </p:nvSpPr>
        <p:spPr>
          <a:xfrm>
            <a:off x="585029" y="8607853"/>
            <a:ext cx="3137058" cy="331757"/>
          </a:xfrm>
          <a:prstGeom prst="rect">
            <a:avLst/>
          </a:prstGeom>
          <a:noFill/>
        </p:spPr>
        <p:txBody>
          <a:bodyPr wrap="square" lIns="0" tIns="0" rIns="0" bIns="0" rtlCol="0">
            <a:spAutoFit/>
          </a:bodyPr>
          <a:lstStyle/>
          <a:p>
            <a:pPr marR="0" algn="just" rtl="0">
              <a:lnSpc>
                <a:spcPts val="1400"/>
              </a:lnSpc>
            </a:pPr>
            <a:r>
              <a:rPr kumimoji="1" lang="ja-JP" altLang="en-US" sz="950" spc="30" dirty="0">
                <a:latin typeface="BIZ UDPゴシック" panose="020B0400000000000000" pitchFamily="50" charset="-128"/>
                <a:ea typeface="BIZ UDPゴシック" panose="020B0400000000000000" pitchFamily="50" charset="-128"/>
              </a:rPr>
              <a:t>マイナンバーカードや住民票で確認が可能です。届出には必ず</a:t>
            </a:r>
            <a:r>
              <a:rPr kumimoji="1" lang="ja-JP" altLang="en-US" sz="950" b="1" spc="30" dirty="0">
                <a:solidFill>
                  <a:srgbClr val="C00000"/>
                </a:solidFill>
                <a:latin typeface="BIZ UDPゴシック" panose="020B0400000000000000" pitchFamily="50" charset="-128"/>
                <a:ea typeface="BIZ UDPゴシック" panose="020B0400000000000000" pitchFamily="50" charset="-128"/>
              </a:rPr>
              <a:t>赤枠</a:t>
            </a:r>
            <a:r>
              <a:rPr kumimoji="1" lang="ja-JP" altLang="en-US" sz="950" spc="30" dirty="0">
                <a:latin typeface="BIZ UDPゴシック" panose="020B0400000000000000" pitchFamily="50" charset="-128"/>
                <a:ea typeface="BIZ UDPゴシック" panose="020B0400000000000000" pitchFamily="50" charset="-128"/>
              </a:rPr>
              <a:t>の住民票上の住所の記載をお願いします。</a:t>
            </a:r>
            <a:endParaRPr kumimoji="1" lang="en-US" altLang="ja-JP" sz="950" spc="30" dirty="0">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A18FF380-D91E-AC10-9409-CC2C89FAC00E}"/>
              </a:ext>
            </a:extLst>
          </p:cNvPr>
          <p:cNvSpPr txBox="1"/>
          <p:nvPr/>
        </p:nvSpPr>
        <p:spPr>
          <a:xfrm>
            <a:off x="1686519" y="6073692"/>
            <a:ext cx="4150339" cy="155697"/>
          </a:xfrm>
          <a:prstGeom prst="rect">
            <a:avLst/>
          </a:prstGeom>
          <a:noFill/>
        </p:spPr>
        <p:txBody>
          <a:bodyPr wrap="square" lIns="0" tIns="0" rIns="0" bIns="0" rtlCol="0">
            <a:spAutoFit/>
          </a:bodyPr>
          <a:lstStyle/>
          <a:p>
            <a:pPr algn="just">
              <a:lnSpc>
                <a:spcPts val="1400"/>
              </a:lnSpc>
            </a:pPr>
            <a:r>
              <a:rPr kumimoji="1" lang="ja-JP" altLang="en-US" sz="900" kern="1000" dirty="0">
                <a:latin typeface="BIZ UDPゴシック" panose="020B0400000000000000" pitchFamily="50" charset="-128"/>
                <a:ea typeface="BIZ UDPゴシック" panose="020B0400000000000000" pitchFamily="50" charset="-128"/>
              </a:rPr>
              <a:t>４．５．２ 資格取得届・</a:t>
            </a:r>
            <a:r>
              <a:rPr kumimoji="1" lang="en-US" altLang="ja-JP" sz="900" kern="1000" dirty="0">
                <a:latin typeface="BIZ UDPゴシック" panose="020B0400000000000000" pitchFamily="50" charset="-128"/>
                <a:ea typeface="BIZ UDPゴシック" panose="020B0400000000000000" pitchFamily="50" charset="-128"/>
              </a:rPr>
              <a:t>70</a:t>
            </a:r>
            <a:r>
              <a:rPr kumimoji="1" lang="ja-JP" altLang="en-US" sz="900" kern="1000" dirty="0">
                <a:latin typeface="BIZ UDPゴシック" panose="020B0400000000000000" pitchFamily="50" charset="-128"/>
                <a:ea typeface="BIZ UDPゴシック" panose="020B0400000000000000" pitchFamily="50" charset="-128"/>
              </a:rPr>
              <a:t>歳以上被用者該当届データレコード（健康保険組合提出）</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F85B61D-DE16-AD30-5C74-B5D87E2D414F}"/>
              </a:ext>
            </a:extLst>
          </p:cNvPr>
          <p:cNvGrpSpPr/>
          <p:nvPr/>
        </p:nvGrpSpPr>
        <p:grpSpPr>
          <a:xfrm>
            <a:off x="3871701" y="8116484"/>
            <a:ext cx="3130054" cy="881747"/>
            <a:chOff x="2668981" y="7787891"/>
            <a:chExt cx="4346257" cy="1224356"/>
          </a:xfrm>
        </p:grpSpPr>
        <p:grpSp>
          <p:nvGrpSpPr>
            <p:cNvPr id="77" name="グループ化 76">
              <a:extLst>
                <a:ext uri="{FF2B5EF4-FFF2-40B4-BE49-F238E27FC236}">
                  <a16:creationId xmlns:a16="http://schemas.microsoft.com/office/drawing/2014/main" id="{8DAB069C-BAE5-4A75-A8EE-D16A0C86C020}"/>
                </a:ext>
              </a:extLst>
            </p:cNvPr>
            <p:cNvGrpSpPr/>
            <p:nvPr/>
          </p:nvGrpSpPr>
          <p:grpSpPr>
            <a:xfrm>
              <a:off x="2668981" y="7841417"/>
              <a:ext cx="4346257" cy="1170830"/>
              <a:chOff x="1628766" y="7698806"/>
              <a:chExt cx="5338099" cy="1438020"/>
            </a:xfrm>
          </p:grpSpPr>
          <p:pic>
            <p:nvPicPr>
              <p:cNvPr id="133" name="図 132">
                <a:extLst>
                  <a:ext uri="{FF2B5EF4-FFF2-40B4-BE49-F238E27FC236}">
                    <a16:creationId xmlns:a16="http://schemas.microsoft.com/office/drawing/2014/main" id="{AAC1A1F5-2C0D-A67D-0246-AD5E42391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582" y="7698806"/>
                <a:ext cx="2934283" cy="1437561"/>
              </a:xfrm>
              <a:prstGeom prst="rect">
                <a:avLst/>
              </a:prstGeom>
            </p:spPr>
          </p:pic>
          <p:pic>
            <p:nvPicPr>
              <p:cNvPr id="135" name="図 134">
                <a:extLst>
                  <a:ext uri="{FF2B5EF4-FFF2-40B4-BE49-F238E27FC236}">
                    <a16:creationId xmlns:a16="http://schemas.microsoft.com/office/drawing/2014/main" id="{3D387478-DD44-7825-DAFF-8BC003DFE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766" y="7705467"/>
                <a:ext cx="2266216" cy="1431359"/>
              </a:xfrm>
              <a:prstGeom prst="rect">
                <a:avLst/>
              </a:prstGeom>
            </p:spPr>
          </p:pic>
        </p:grpSp>
        <p:pic>
          <p:nvPicPr>
            <p:cNvPr id="9" name="グラフィックス 8">
              <a:extLst>
                <a:ext uri="{FF2B5EF4-FFF2-40B4-BE49-F238E27FC236}">
                  <a16:creationId xmlns:a16="http://schemas.microsoft.com/office/drawing/2014/main" id="{69368156-E2CD-0D47-2662-AF3A7BB867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916638">
              <a:off x="3820268" y="7787891"/>
              <a:ext cx="285750" cy="266700"/>
            </a:xfrm>
            <a:prstGeom prst="rect">
              <a:avLst/>
            </a:prstGeom>
          </p:spPr>
        </p:pic>
        <p:pic>
          <p:nvPicPr>
            <p:cNvPr id="11" name="グラフィックス 10">
              <a:extLst>
                <a:ext uri="{FF2B5EF4-FFF2-40B4-BE49-F238E27FC236}">
                  <a16:creationId xmlns:a16="http://schemas.microsoft.com/office/drawing/2014/main" id="{09BED59D-1099-FFDB-B8B4-037C4DB99D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916638">
              <a:off x="5867818" y="8317496"/>
              <a:ext cx="285750" cy="266700"/>
            </a:xfrm>
            <a:prstGeom prst="rect">
              <a:avLst/>
            </a:prstGeom>
          </p:spPr>
        </p:pic>
      </p:grpSp>
      <p:grpSp>
        <p:nvGrpSpPr>
          <p:cNvPr id="2" name="グループ化 1">
            <a:extLst>
              <a:ext uri="{FF2B5EF4-FFF2-40B4-BE49-F238E27FC236}">
                <a16:creationId xmlns:a16="http://schemas.microsoft.com/office/drawing/2014/main" id="{9ED20540-8010-3F1F-452E-28BEB2F09DDF}"/>
              </a:ext>
            </a:extLst>
          </p:cNvPr>
          <p:cNvGrpSpPr/>
          <p:nvPr/>
        </p:nvGrpSpPr>
        <p:grpSpPr>
          <a:xfrm>
            <a:off x="391186" y="4233486"/>
            <a:ext cx="6822000" cy="438070"/>
            <a:chOff x="391186" y="4002006"/>
            <a:chExt cx="6822000" cy="438070"/>
          </a:xfrm>
        </p:grpSpPr>
        <p:pic>
          <p:nvPicPr>
            <p:cNvPr id="53" name="グラフィックス 52">
              <a:extLst>
                <a:ext uri="{FF2B5EF4-FFF2-40B4-BE49-F238E27FC236}">
                  <a16:creationId xmlns:a16="http://schemas.microsoft.com/office/drawing/2014/main" id="{0F814A88-70C0-BAAC-4B32-B6B03CFF46F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91186" y="4002006"/>
              <a:ext cx="6822000" cy="386212"/>
            </a:xfrm>
            <a:prstGeom prst="round2SameRect">
              <a:avLst>
                <a:gd name="adj1" fmla="val 30326"/>
                <a:gd name="adj2" fmla="val 0"/>
              </a:avLst>
            </a:prstGeom>
          </p:spPr>
        </p:pic>
        <p:sp>
          <p:nvSpPr>
            <p:cNvPr id="14" name="テキスト ボックス 13">
              <a:extLst>
                <a:ext uri="{FF2B5EF4-FFF2-40B4-BE49-F238E27FC236}">
                  <a16:creationId xmlns:a16="http://schemas.microsoft.com/office/drawing/2014/main" id="{FA869FA4-BCDB-D928-1417-11B81F299528}"/>
                </a:ext>
              </a:extLst>
            </p:cNvPr>
            <p:cNvSpPr txBox="1"/>
            <p:nvPr/>
          </p:nvSpPr>
          <p:spPr>
            <a:xfrm>
              <a:off x="1357801" y="4101522"/>
              <a:ext cx="4844072" cy="338554"/>
            </a:xfrm>
            <a:prstGeom prst="rect">
              <a:avLst/>
            </a:prstGeom>
            <a:noFill/>
          </p:spPr>
          <p:txBody>
            <a:bodyPr wrap="square" rtlCol="0" anchor="ctr">
              <a:spAutoFit/>
            </a:bodyPr>
            <a:lstStyle/>
            <a:p>
              <a:pPr marR="0" algn="ctr" rtl="0"/>
              <a:r>
                <a:rPr lang="ja-JP" altLang="en-US" sz="2400" b="1" i="0" u="none" strike="noStrike" baseline="30000" dirty="0">
                  <a:solidFill>
                    <a:schemeClr val="bg1"/>
                  </a:solidFill>
                  <a:latin typeface="BIZ UDPゴシック" panose="020B0400000000000000" pitchFamily="50" charset="-128"/>
                  <a:ea typeface="BIZ UDPゴシック" panose="020B0400000000000000" pitchFamily="50" charset="-128"/>
                </a:rPr>
                <a:t>各種届書の様式変更により記載方法がかわります</a:t>
              </a:r>
            </a:p>
          </p:txBody>
        </p:sp>
      </p:grpSp>
      <p:sp>
        <p:nvSpPr>
          <p:cNvPr id="22" name="テキスト ボックス 21">
            <a:extLst>
              <a:ext uri="{FF2B5EF4-FFF2-40B4-BE49-F238E27FC236}">
                <a16:creationId xmlns:a16="http://schemas.microsoft.com/office/drawing/2014/main" id="{F421A052-BE2E-CCD4-C8CC-E27130EFCFE6}"/>
              </a:ext>
            </a:extLst>
          </p:cNvPr>
          <p:cNvSpPr txBox="1"/>
          <p:nvPr/>
        </p:nvSpPr>
        <p:spPr>
          <a:xfrm>
            <a:off x="591487" y="9157140"/>
            <a:ext cx="6421399" cy="641779"/>
          </a:xfrm>
          <a:prstGeom prst="round2SameRect">
            <a:avLst>
              <a:gd name="adj1" fmla="val 0"/>
              <a:gd name="adj2" fmla="val 0"/>
            </a:avLst>
          </a:prstGeom>
          <a:noFill/>
        </p:spPr>
        <p:txBody>
          <a:bodyPr wrap="square" lIns="0" tIns="0" rIns="0" bIns="0" rtlCol="0">
            <a:spAutoFit/>
          </a:bodyPr>
          <a:lstStyle/>
          <a:p>
            <a:pPr marR="0" algn="just" rtl="0">
              <a:lnSpc>
                <a:spcPts val="13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なお、マイナンバーの提出が遅延している場合には、健保組合によるオンライン資格確認等システムへのデータの登録のため、地方公共団体情報システム機構（</a:t>
            </a:r>
            <a:r>
              <a:rPr kumimoji="1" lang="en-US" altLang="ja-JP" sz="900" b="1" dirty="0">
                <a:solidFill>
                  <a:schemeClr val="bg1"/>
                </a:solidFill>
                <a:latin typeface="BIZ UDPゴシック" panose="020B0400000000000000" pitchFamily="50" charset="-128"/>
                <a:ea typeface="BIZ UDPゴシック" panose="020B0400000000000000" pitchFamily="50" charset="-128"/>
              </a:rPr>
              <a:t>J-LIS</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）照会によりマイナンバーを取得し、登録させていただく場合もあります。</a:t>
            </a:r>
          </a:p>
          <a:p>
            <a:pPr marR="0" algn="just" rtl="0">
              <a:lnSpc>
                <a:spcPts val="13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健保組合のオンライン資格システムへの迅速かつ正確なデータ登録により、加入者がより良い医療を受けられます。加入者のマイナンバーの早期届出について、ご理解とご協力をお願い申し上げます。</a:t>
            </a:r>
          </a:p>
        </p:txBody>
      </p:sp>
      <p:grpSp>
        <p:nvGrpSpPr>
          <p:cNvPr id="97" name="グループ化 96">
            <a:extLst>
              <a:ext uri="{FF2B5EF4-FFF2-40B4-BE49-F238E27FC236}">
                <a16:creationId xmlns:a16="http://schemas.microsoft.com/office/drawing/2014/main" id="{9A11300F-A60B-2EDB-0094-B40E4055653F}"/>
              </a:ext>
            </a:extLst>
          </p:cNvPr>
          <p:cNvGrpSpPr/>
          <p:nvPr/>
        </p:nvGrpSpPr>
        <p:grpSpPr>
          <a:xfrm>
            <a:off x="585901" y="3149307"/>
            <a:ext cx="5282169" cy="318301"/>
            <a:chOff x="585168" y="2865749"/>
            <a:chExt cx="5282169" cy="318301"/>
          </a:xfrm>
        </p:grpSpPr>
        <p:sp>
          <p:nvSpPr>
            <p:cNvPr id="69" name="テキスト ボックス 68">
              <a:extLst>
                <a:ext uri="{FF2B5EF4-FFF2-40B4-BE49-F238E27FC236}">
                  <a16:creationId xmlns:a16="http://schemas.microsoft.com/office/drawing/2014/main" id="{B87EF641-46CA-C545-BD2E-D49028D58912}"/>
                </a:ext>
              </a:extLst>
            </p:cNvPr>
            <p:cNvSpPr txBox="1"/>
            <p:nvPr/>
          </p:nvSpPr>
          <p:spPr>
            <a:xfrm>
              <a:off x="753647" y="2913192"/>
              <a:ext cx="5113690" cy="269304"/>
            </a:xfrm>
            <a:prstGeom prst="rect">
              <a:avLst/>
            </a:prstGeom>
            <a:noFill/>
          </p:spPr>
          <p:txBody>
            <a:bodyPr wrap="square" lIns="0" tIns="0" rIns="0" bIns="0" rtlCol="0">
              <a:spAutoFit/>
            </a:bodyPr>
            <a:lstStyle/>
            <a:p>
              <a:pPr marR="0" rtl="0">
                <a:lnSpc>
                  <a:spcPts val="700"/>
                </a:lnSpc>
              </a:pPr>
              <a:r>
                <a:rPr kumimoji="1" lang="ja-JP" altLang="en-US" sz="950" kern="1000" spc="-50" dirty="0">
                  <a:solidFill>
                    <a:srgbClr val="C00000"/>
                  </a:solidFill>
                  <a:latin typeface="BIZ UDPゴシック" panose="020B0400000000000000" pitchFamily="50" charset="-128"/>
                  <a:ea typeface="BIZ UDPゴシック" panose="020B0400000000000000" pitchFamily="50" charset="-128"/>
                </a:rPr>
                <a:t> </a:t>
              </a:r>
              <a:r>
                <a:rPr kumimoji="1" lang="en-US" altLang="ja-JP" sz="950" b="1" kern="1000" spc="-50" dirty="0">
                  <a:solidFill>
                    <a:srgbClr val="C00000"/>
                  </a:solidFill>
                  <a:latin typeface="BIZ UDPゴシック" panose="020B0400000000000000" pitchFamily="50" charset="-128"/>
                  <a:ea typeface="BIZ UDPゴシック" panose="020B0400000000000000" pitchFamily="50" charset="-128"/>
                </a:rPr>
                <a:t>『</a:t>
              </a:r>
              <a:r>
                <a:rPr kumimoji="1" lang="ja-JP" altLang="en-US" sz="950" b="1" kern="1000" spc="-50" dirty="0">
                  <a:solidFill>
                    <a:srgbClr val="C00000"/>
                  </a:solidFill>
                  <a:latin typeface="BIZ UDPゴシック" panose="020B0400000000000000" pitchFamily="50" charset="-128"/>
                  <a:ea typeface="BIZ UDPゴシック" panose="020B0400000000000000" pitchFamily="50" charset="-128"/>
                </a:rPr>
                <a:t>住民票上の住所</a:t>
              </a:r>
              <a:r>
                <a:rPr kumimoji="1" lang="en-US" altLang="ja-JP" sz="950" b="1" kern="1000" spc="-50" dirty="0">
                  <a:solidFill>
                    <a:srgbClr val="C00000"/>
                  </a:solidFill>
                  <a:latin typeface="BIZ UDPゴシック" panose="020B0400000000000000" pitchFamily="50" charset="-128"/>
                  <a:ea typeface="BIZ UDPゴシック" panose="020B0400000000000000" pitchFamily="50" charset="-128"/>
                </a:rPr>
                <a:t>』 </a:t>
              </a:r>
              <a:r>
                <a:rPr kumimoji="1" lang="ja-JP" altLang="en-US" sz="950" kern="1000" spc="-50" dirty="0">
                  <a:latin typeface="BIZ UDPゴシック" panose="020B0400000000000000" pitchFamily="50" charset="-128"/>
                  <a:ea typeface="BIZ UDPゴシック" panose="020B0400000000000000" pitchFamily="50" charset="-128"/>
                </a:rPr>
                <a:t>は、オンライン資格確認等システムに誤りのないデータ登録をするために必要です</a:t>
              </a:r>
              <a:endParaRPr kumimoji="1" lang="en-US" altLang="ja-JP" sz="950" kern="1000" spc="-50" dirty="0">
                <a:latin typeface="BIZ UDPゴシック" panose="020B0400000000000000" pitchFamily="50" charset="-128"/>
                <a:ea typeface="BIZ UDPゴシック" panose="020B0400000000000000" pitchFamily="50" charset="-128"/>
              </a:endParaRPr>
            </a:p>
            <a:p>
              <a:pPr marR="0" rtl="0">
                <a:lnSpc>
                  <a:spcPts val="700"/>
                </a:lnSpc>
              </a:pPr>
              <a:endParaRPr kumimoji="1" lang="en-US" altLang="ja-JP" sz="950" b="1" kern="1000" spc="-50" dirty="0">
                <a:solidFill>
                  <a:srgbClr val="C00000"/>
                </a:solidFill>
                <a:latin typeface="BIZ UDPゴシック" panose="020B0400000000000000" pitchFamily="50" charset="-128"/>
                <a:ea typeface="BIZ UDPゴシック" panose="020B0400000000000000" pitchFamily="50" charset="-128"/>
              </a:endParaRPr>
            </a:p>
            <a:p>
              <a:pPr marR="0" rtl="0">
                <a:lnSpc>
                  <a:spcPts val="700"/>
                </a:lnSpc>
              </a:pPr>
              <a:r>
                <a:rPr kumimoji="1" lang="ja-JP" altLang="en-US" sz="950" b="1" kern="1000" spc="-50" dirty="0">
                  <a:solidFill>
                    <a:srgbClr val="C00000"/>
                  </a:solidFill>
                  <a:latin typeface="BIZ UDPゴシック" panose="020B0400000000000000" pitchFamily="50" charset="-128"/>
                  <a:ea typeface="BIZ UDPゴシック" panose="020B0400000000000000" pitchFamily="50" charset="-128"/>
                </a:rPr>
                <a:t> 「居所住所」</a:t>
              </a:r>
              <a:r>
                <a:rPr kumimoji="1" lang="ja-JP" altLang="en-US" sz="950" kern="1000" spc="-50" dirty="0">
                  <a:latin typeface="BIZ UDPゴシック" panose="020B0400000000000000" pitchFamily="50" charset="-128"/>
                  <a:ea typeface="BIZ UDPゴシック" panose="020B0400000000000000" pitchFamily="50" charset="-128"/>
                </a:rPr>
                <a:t>は、健康診断のご案内など健保組合から加入者へ郵送物を送付する場合に必要です</a:t>
              </a:r>
            </a:p>
          </p:txBody>
        </p:sp>
        <p:pic>
          <p:nvPicPr>
            <p:cNvPr id="23" name="グラフィックス 22">
              <a:extLst>
                <a:ext uri="{FF2B5EF4-FFF2-40B4-BE49-F238E27FC236}">
                  <a16:creationId xmlns:a16="http://schemas.microsoft.com/office/drawing/2014/main" id="{DA7526E8-902D-BC06-BE27-B6965A1FD6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571" y="2865749"/>
              <a:ext cx="136009" cy="129874"/>
            </a:xfrm>
            <a:prstGeom prst="rect">
              <a:avLst/>
            </a:prstGeom>
          </p:spPr>
        </p:pic>
        <p:pic>
          <p:nvPicPr>
            <p:cNvPr id="26" name="グラフィックス 25">
              <a:extLst>
                <a:ext uri="{FF2B5EF4-FFF2-40B4-BE49-F238E27FC236}">
                  <a16:creationId xmlns:a16="http://schemas.microsoft.com/office/drawing/2014/main" id="{E9C067A3-681F-824D-CE70-EC2FAFD303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5168" y="3054176"/>
              <a:ext cx="136009" cy="129874"/>
            </a:xfrm>
            <a:prstGeom prst="rect">
              <a:avLst/>
            </a:prstGeom>
          </p:spPr>
        </p:pic>
      </p:grpSp>
      <p:grpSp>
        <p:nvGrpSpPr>
          <p:cNvPr id="98" name="グループ化 97">
            <a:extLst>
              <a:ext uri="{FF2B5EF4-FFF2-40B4-BE49-F238E27FC236}">
                <a16:creationId xmlns:a16="http://schemas.microsoft.com/office/drawing/2014/main" id="{934CB866-F720-5448-BC47-664FC648FE43}"/>
              </a:ext>
            </a:extLst>
          </p:cNvPr>
          <p:cNvGrpSpPr/>
          <p:nvPr/>
        </p:nvGrpSpPr>
        <p:grpSpPr>
          <a:xfrm>
            <a:off x="585168" y="8215480"/>
            <a:ext cx="3468084" cy="366814"/>
            <a:chOff x="550000" y="8047678"/>
            <a:chExt cx="3468084" cy="366814"/>
          </a:xfrm>
        </p:grpSpPr>
        <p:sp>
          <p:nvSpPr>
            <p:cNvPr id="87" name="テキスト ボックス 86">
              <a:extLst>
                <a:ext uri="{FF2B5EF4-FFF2-40B4-BE49-F238E27FC236}">
                  <a16:creationId xmlns:a16="http://schemas.microsoft.com/office/drawing/2014/main" id="{B43D817C-808E-BF71-874B-28CEC6D1A4F5}"/>
                </a:ext>
              </a:extLst>
            </p:cNvPr>
            <p:cNvSpPr txBox="1"/>
            <p:nvPr/>
          </p:nvSpPr>
          <p:spPr>
            <a:xfrm>
              <a:off x="751323" y="8052149"/>
              <a:ext cx="3266761" cy="362343"/>
            </a:xfrm>
            <a:prstGeom prst="rect">
              <a:avLst/>
            </a:prstGeom>
            <a:noFill/>
          </p:spPr>
          <p:txBody>
            <a:bodyPr wrap="square">
              <a:spAutoFit/>
            </a:bodyPr>
            <a:lstStyle/>
            <a:p>
              <a:pPr marR="0" rtl="0">
                <a:lnSpc>
                  <a:spcPts val="2500"/>
                </a:lnSpc>
              </a:pPr>
              <a:r>
                <a:rPr lang="ja-JP" altLang="en-US" sz="2400" b="1" i="0" u="none" strike="noStrike" spc="-50" baseline="30000" dirty="0">
                  <a:solidFill>
                    <a:srgbClr val="EC5E8A"/>
                  </a:solidFill>
                  <a:latin typeface="BIZ UDPゴシック" panose="020B0400000000000000" pitchFamily="50" charset="-128"/>
                  <a:ea typeface="BIZ UDPゴシック" panose="020B0400000000000000" pitchFamily="50" charset="-128"/>
                </a:rPr>
                <a:t>住民票上の住所</a:t>
              </a:r>
              <a:r>
                <a:rPr lang="ja-JP" altLang="en-US" sz="2400" b="1" i="0" u="none" strike="noStrike" spc="-50" baseline="30000" dirty="0">
                  <a:latin typeface="BIZ UDPゴシック" panose="020B0400000000000000" pitchFamily="50" charset="-128"/>
                  <a:ea typeface="BIZ UDPゴシック" panose="020B0400000000000000" pitchFamily="50" charset="-128"/>
                </a:rPr>
                <a:t>はココで確認</a:t>
              </a:r>
              <a:r>
                <a:rPr lang="ja-JP" altLang="en-US" sz="2400" b="1" i="0" u="none" strike="noStrike" spc="-500" baseline="30000" dirty="0">
                  <a:latin typeface="BIZ UDPゴシック" panose="020B0400000000000000" pitchFamily="50" charset="-128"/>
                  <a:ea typeface="BIZ UDPゴシック" panose="020B0400000000000000" pitchFamily="50" charset="-128"/>
                </a:rPr>
                <a:t>を！</a:t>
              </a:r>
            </a:p>
          </p:txBody>
        </p:sp>
        <p:pic>
          <p:nvPicPr>
            <p:cNvPr id="78" name="グラフィックス 77">
              <a:extLst>
                <a:ext uri="{FF2B5EF4-FFF2-40B4-BE49-F238E27FC236}">
                  <a16:creationId xmlns:a16="http://schemas.microsoft.com/office/drawing/2014/main" id="{7B4EABD4-3E30-542E-C46F-042C8BD1F291}"/>
                </a:ext>
              </a:extLst>
            </p:cNvPr>
            <p:cNvPicPr preferRelativeResize="0">
              <a:picLocks/>
            </p:cNvPicPr>
            <p:nvPr/>
          </p:nvPicPr>
          <p:blipFill>
            <a:blip r:embed="rId12">
              <a:extLst>
                <a:ext uri="{96DAC541-7B7A-43D3-8B79-37D633B846F1}">
                  <asvg:svgBlip xmlns:asvg="http://schemas.microsoft.com/office/drawing/2016/SVG/main" r:embed="rId13"/>
                </a:ext>
              </a:extLst>
            </a:blip>
            <a:stretch>
              <a:fillRect/>
            </a:stretch>
          </p:blipFill>
          <p:spPr>
            <a:xfrm>
              <a:off x="852341" y="8289523"/>
              <a:ext cx="1404000" cy="51483"/>
            </a:xfrm>
            <a:prstGeom prst="rect">
              <a:avLst/>
            </a:prstGeom>
          </p:spPr>
        </p:pic>
        <p:pic>
          <p:nvPicPr>
            <p:cNvPr id="34" name="グラフィックス 33">
              <a:extLst>
                <a:ext uri="{FF2B5EF4-FFF2-40B4-BE49-F238E27FC236}">
                  <a16:creationId xmlns:a16="http://schemas.microsoft.com/office/drawing/2014/main" id="{39FCE04D-F65C-CCD3-86E9-EB7959C7002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0000" y="8047678"/>
              <a:ext cx="243243" cy="243243"/>
            </a:xfrm>
            <a:prstGeom prst="rect">
              <a:avLst/>
            </a:prstGeom>
          </p:spPr>
        </p:pic>
      </p:grpSp>
      <p:grpSp>
        <p:nvGrpSpPr>
          <p:cNvPr id="15" name="グループ化 14">
            <a:extLst>
              <a:ext uri="{FF2B5EF4-FFF2-40B4-BE49-F238E27FC236}">
                <a16:creationId xmlns:a16="http://schemas.microsoft.com/office/drawing/2014/main" id="{7CBCC570-1883-E0D2-7972-0EE4AFEDDBC4}"/>
              </a:ext>
            </a:extLst>
          </p:cNvPr>
          <p:cNvGrpSpPr/>
          <p:nvPr/>
        </p:nvGrpSpPr>
        <p:grpSpPr>
          <a:xfrm>
            <a:off x="580748" y="1909600"/>
            <a:ext cx="3414592" cy="358265"/>
            <a:chOff x="580748" y="1928850"/>
            <a:chExt cx="3414592" cy="358265"/>
          </a:xfrm>
        </p:grpSpPr>
        <p:sp>
          <p:nvSpPr>
            <p:cNvPr id="56" name="四角形: 角を丸くする 55">
              <a:extLst>
                <a:ext uri="{FF2B5EF4-FFF2-40B4-BE49-F238E27FC236}">
                  <a16:creationId xmlns:a16="http://schemas.microsoft.com/office/drawing/2014/main" id="{40B6F1F7-C2B4-A053-3DD4-76695875EBCF}"/>
                </a:ext>
              </a:extLst>
            </p:cNvPr>
            <p:cNvSpPr/>
            <p:nvPr/>
          </p:nvSpPr>
          <p:spPr>
            <a:xfrm>
              <a:off x="589180" y="1928850"/>
              <a:ext cx="3406160" cy="288000"/>
            </a:xfrm>
            <a:prstGeom prst="roundRect">
              <a:avLst>
                <a:gd name="adj" fmla="val 50000"/>
              </a:avLst>
            </a:prstGeom>
            <a:solidFill>
              <a:srgbClr val="EC5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04D4386-119F-F371-731F-16BC795CF7CF}"/>
                </a:ext>
              </a:extLst>
            </p:cNvPr>
            <p:cNvSpPr txBox="1"/>
            <p:nvPr/>
          </p:nvSpPr>
          <p:spPr>
            <a:xfrm>
              <a:off x="580748" y="1997041"/>
              <a:ext cx="3406161" cy="290074"/>
            </a:xfrm>
            <a:prstGeom prst="rect">
              <a:avLst/>
            </a:prstGeom>
            <a:noFill/>
          </p:spPr>
          <p:txBody>
            <a:bodyPr wrap="square" rtlCol="0" anchor="ctr">
              <a:spAutoFit/>
            </a:bodyPr>
            <a:lstStyle/>
            <a:p>
              <a:pPr marR="0" algn="ctr" rtl="0"/>
              <a:r>
                <a:rPr lang="ja-JP" altLang="en-US" sz="1900" b="1" i="0" u="none" strike="noStrike" baseline="30000" dirty="0">
                  <a:solidFill>
                    <a:srgbClr val="FFF100"/>
                  </a:solidFill>
                  <a:latin typeface="BIZ UDPゴシック" panose="020B0400000000000000" pitchFamily="50" charset="-128"/>
                  <a:ea typeface="BIZ UDPゴシック" panose="020B0400000000000000" pitchFamily="50" charset="-128"/>
                </a:rPr>
                <a:t>令和５年</a:t>
              </a:r>
              <a:r>
                <a:rPr lang="en-US" altLang="ja-JP" sz="1900" b="1" i="0" u="none" strike="noStrike" baseline="30000" dirty="0">
                  <a:solidFill>
                    <a:srgbClr val="FFF100"/>
                  </a:solidFill>
                  <a:latin typeface="BIZ UDPゴシック" panose="020B0400000000000000" pitchFamily="50" charset="-128"/>
                  <a:ea typeface="BIZ UDPゴシック" panose="020B0400000000000000" pitchFamily="50" charset="-128"/>
                </a:rPr>
                <a:t>12</a:t>
              </a:r>
              <a:r>
                <a:rPr lang="ja-JP" altLang="en-US" sz="1900" b="1" i="0" u="none" strike="noStrike" baseline="30000" dirty="0">
                  <a:solidFill>
                    <a:srgbClr val="FFF100"/>
                  </a:solidFill>
                  <a:latin typeface="BIZ UDPゴシック" panose="020B0400000000000000" pitchFamily="50" charset="-128"/>
                  <a:ea typeface="BIZ UDPゴシック" panose="020B0400000000000000" pitchFamily="50" charset="-128"/>
                </a:rPr>
                <a:t>月</a:t>
              </a:r>
              <a:r>
                <a:rPr lang="ja-JP" altLang="en-US" sz="1900" b="1" i="0" u="none" strike="noStrike" baseline="30000" dirty="0">
                  <a:solidFill>
                    <a:schemeClr val="bg1"/>
                  </a:solidFill>
                  <a:latin typeface="BIZ UDPゴシック" panose="020B0400000000000000" pitchFamily="50" charset="-128"/>
                  <a:ea typeface="BIZ UDPゴシック" panose="020B0400000000000000" pitchFamily="50" charset="-128"/>
                </a:rPr>
                <a:t>から省令改正および事務連絡</a:t>
              </a:r>
              <a:endParaRPr lang="ja-JP" altLang="en-US" sz="1900" b="1" i="0" u="none" strike="noStrike" baseline="30000" dirty="0">
                <a:solidFill>
                  <a:srgbClr val="FFF100"/>
                </a:solidFill>
                <a:latin typeface="BIZ UDPゴシック" panose="020B0400000000000000" pitchFamily="50" charset="-128"/>
                <a:ea typeface="BIZ UDPゴシック" panose="020B0400000000000000" pitchFamily="50" charset="-128"/>
              </a:endParaRPr>
            </a:p>
          </p:txBody>
        </p:sp>
      </p:grpSp>
      <p:grpSp>
        <p:nvGrpSpPr>
          <p:cNvPr id="93" name="グループ化 92">
            <a:extLst>
              <a:ext uri="{FF2B5EF4-FFF2-40B4-BE49-F238E27FC236}">
                <a16:creationId xmlns:a16="http://schemas.microsoft.com/office/drawing/2014/main" id="{102D5665-5177-AA6C-A7C1-00F1463DCB29}"/>
              </a:ext>
            </a:extLst>
          </p:cNvPr>
          <p:cNvGrpSpPr/>
          <p:nvPr/>
        </p:nvGrpSpPr>
        <p:grpSpPr>
          <a:xfrm>
            <a:off x="590036" y="5029719"/>
            <a:ext cx="3175512" cy="874537"/>
            <a:chOff x="590036" y="4926579"/>
            <a:chExt cx="3175512" cy="874537"/>
          </a:xfrm>
        </p:grpSpPr>
        <p:pic>
          <p:nvPicPr>
            <p:cNvPr id="6" name="図 5">
              <a:extLst>
                <a:ext uri="{FF2B5EF4-FFF2-40B4-BE49-F238E27FC236}">
                  <a16:creationId xmlns:a16="http://schemas.microsoft.com/office/drawing/2014/main" id="{4DADEC2D-996E-4223-ABCA-8A34467982F8}"/>
                </a:ext>
              </a:extLst>
            </p:cNvPr>
            <p:cNvPicPr>
              <a:picLocks noChangeAspect="1"/>
            </p:cNvPicPr>
            <p:nvPr/>
          </p:nvPicPr>
          <p:blipFill>
            <a:blip r:embed="rId16"/>
            <a:stretch>
              <a:fillRect/>
            </a:stretch>
          </p:blipFill>
          <p:spPr>
            <a:xfrm>
              <a:off x="590036" y="4926579"/>
              <a:ext cx="3175125" cy="874537"/>
            </a:xfrm>
            <a:prstGeom prst="rect">
              <a:avLst/>
            </a:prstGeom>
            <a:solidFill>
              <a:schemeClr val="bg1"/>
            </a:solidFill>
          </p:spPr>
        </p:pic>
        <p:sp>
          <p:nvSpPr>
            <p:cNvPr id="89" name="四角形: 角を丸くする 88">
              <a:extLst>
                <a:ext uri="{FF2B5EF4-FFF2-40B4-BE49-F238E27FC236}">
                  <a16:creationId xmlns:a16="http://schemas.microsoft.com/office/drawing/2014/main" id="{F21D5C6D-4B79-7876-FAB7-AD6330001C6B}"/>
                </a:ext>
              </a:extLst>
            </p:cNvPr>
            <p:cNvSpPr/>
            <p:nvPr/>
          </p:nvSpPr>
          <p:spPr>
            <a:xfrm>
              <a:off x="666361" y="5548877"/>
              <a:ext cx="3099187" cy="243688"/>
            </a:xfrm>
            <a:prstGeom prst="roundRect">
              <a:avLst>
                <a:gd name="adj" fmla="val 12995"/>
              </a:avLst>
            </a:prstGeom>
            <a:noFill/>
            <a:ln w="31750">
              <a:solidFill>
                <a:srgbClr val="E5004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grpSp>
      <p:grpSp>
        <p:nvGrpSpPr>
          <p:cNvPr id="96" name="グループ化 95">
            <a:extLst>
              <a:ext uri="{FF2B5EF4-FFF2-40B4-BE49-F238E27FC236}">
                <a16:creationId xmlns:a16="http://schemas.microsoft.com/office/drawing/2014/main" id="{A6508117-5265-CB29-D505-BDC6DB5EDE68}"/>
              </a:ext>
            </a:extLst>
          </p:cNvPr>
          <p:cNvGrpSpPr/>
          <p:nvPr/>
        </p:nvGrpSpPr>
        <p:grpSpPr>
          <a:xfrm>
            <a:off x="2445216" y="222718"/>
            <a:ext cx="2678034" cy="502760"/>
            <a:chOff x="2562038" y="222718"/>
            <a:chExt cx="2678034" cy="502760"/>
          </a:xfrm>
        </p:grpSpPr>
        <p:grpSp>
          <p:nvGrpSpPr>
            <p:cNvPr id="33" name="グループ化 32">
              <a:extLst>
                <a:ext uri="{FF2B5EF4-FFF2-40B4-BE49-F238E27FC236}">
                  <a16:creationId xmlns:a16="http://schemas.microsoft.com/office/drawing/2014/main" id="{438ADF64-75E3-8105-72E6-204ED8A3CA6C}"/>
                </a:ext>
              </a:extLst>
            </p:cNvPr>
            <p:cNvGrpSpPr/>
            <p:nvPr/>
          </p:nvGrpSpPr>
          <p:grpSpPr>
            <a:xfrm>
              <a:off x="2562038" y="222718"/>
              <a:ext cx="803942" cy="456204"/>
              <a:chOff x="2562038" y="222718"/>
              <a:chExt cx="803942" cy="456204"/>
            </a:xfrm>
          </p:grpSpPr>
          <p:pic>
            <p:nvPicPr>
              <p:cNvPr id="25" name="グラフィックス 24">
                <a:extLst>
                  <a:ext uri="{FF2B5EF4-FFF2-40B4-BE49-F238E27FC236}">
                    <a16:creationId xmlns:a16="http://schemas.microsoft.com/office/drawing/2014/main" id="{FF694CF1-2355-3144-9B2B-69A5063727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62038" y="222718"/>
                <a:ext cx="803942" cy="448099"/>
              </a:xfrm>
              <a:prstGeom prst="rect">
                <a:avLst/>
              </a:prstGeom>
            </p:spPr>
          </p:pic>
          <p:sp>
            <p:nvSpPr>
              <p:cNvPr id="30" name="テキスト ボックス 29">
                <a:extLst>
                  <a:ext uri="{FF2B5EF4-FFF2-40B4-BE49-F238E27FC236}">
                    <a16:creationId xmlns:a16="http://schemas.microsoft.com/office/drawing/2014/main" id="{4C2E7D15-F922-CD01-A2BF-CE9C07D7C4C9}"/>
                  </a:ext>
                </a:extLst>
              </p:cNvPr>
              <p:cNvSpPr txBox="1"/>
              <p:nvPr/>
            </p:nvSpPr>
            <p:spPr>
              <a:xfrm>
                <a:off x="2612787" y="409618"/>
                <a:ext cx="694637" cy="269304"/>
              </a:xfrm>
              <a:prstGeom prst="rect">
                <a:avLst/>
              </a:prstGeom>
              <a:noFill/>
            </p:spPr>
            <p:txBody>
              <a:bodyPr wrap="square" lIns="0" tIns="0" rIns="0" bIns="0" rtlCol="0">
                <a:spAutoFit/>
              </a:bodyPr>
              <a:lstStyle/>
              <a:p>
                <a:pPr marR="0" algn="ctr" rtl="0">
                  <a:lnSpc>
                    <a:spcPts val="2100"/>
                  </a:lnSpc>
                </a:pPr>
                <a:r>
                  <a:rPr lang="en-US" altLang="ja-JP" sz="2800" b="1" i="0" u="none" strike="noStrike" baseline="30000" dirty="0">
                    <a:solidFill>
                      <a:srgbClr val="EC5E8A"/>
                    </a:solidFill>
                    <a:latin typeface="BIZ UDPゴシック" panose="020B0400000000000000" pitchFamily="50" charset="-128"/>
                    <a:ea typeface="BIZ UDPゴシック" panose="020B0400000000000000" pitchFamily="50" charset="-128"/>
                  </a:rPr>
                  <a:t>12</a:t>
                </a:r>
                <a:r>
                  <a:rPr lang="ja-JP" altLang="en-US" sz="2800" b="1" i="0" u="none" strike="noStrike" baseline="30000" dirty="0">
                    <a:solidFill>
                      <a:srgbClr val="EC5E8A"/>
                    </a:solidFill>
                    <a:latin typeface="BIZ UDPゴシック" panose="020B0400000000000000" pitchFamily="50" charset="-128"/>
                    <a:ea typeface="BIZ UDPゴシック" panose="020B0400000000000000" pitchFamily="50" charset="-128"/>
                  </a:rPr>
                  <a:t>月</a:t>
                </a:r>
              </a:p>
            </p:txBody>
          </p:sp>
        </p:grpSp>
        <p:sp>
          <p:nvSpPr>
            <p:cNvPr id="32" name="テキスト ボックス 31">
              <a:extLst>
                <a:ext uri="{FF2B5EF4-FFF2-40B4-BE49-F238E27FC236}">
                  <a16:creationId xmlns:a16="http://schemas.microsoft.com/office/drawing/2014/main" id="{84F39F97-8C8A-6585-8C0B-7876115E7BD2}"/>
                </a:ext>
              </a:extLst>
            </p:cNvPr>
            <p:cNvSpPr txBox="1"/>
            <p:nvPr/>
          </p:nvSpPr>
          <p:spPr>
            <a:xfrm>
              <a:off x="3400559" y="456174"/>
              <a:ext cx="1839513" cy="269304"/>
            </a:xfrm>
            <a:prstGeom prst="rect">
              <a:avLst/>
            </a:prstGeom>
            <a:noFill/>
          </p:spPr>
          <p:txBody>
            <a:bodyPr wrap="square" lIns="0" tIns="0" rIns="0" bIns="0" rtlCol="0">
              <a:spAutoFit/>
            </a:bodyPr>
            <a:lstStyle/>
            <a:p>
              <a:pPr marR="0" rtl="0">
                <a:lnSpc>
                  <a:spcPts val="2100"/>
                </a:lnSpc>
              </a:pPr>
              <a:r>
                <a:rPr lang="ja-JP" altLang="en-US" sz="3200" b="1" i="0" u="none" strike="noStrike" baseline="30000" dirty="0">
                  <a:latin typeface="BIZ UDPゴシック" panose="020B0400000000000000" pitchFamily="50" charset="-128"/>
                  <a:ea typeface="BIZ UDPゴシック" panose="020B0400000000000000" pitchFamily="50" charset="-128"/>
                </a:rPr>
                <a:t>以降の届出は</a:t>
              </a:r>
            </a:p>
          </p:txBody>
        </p:sp>
      </p:grpSp>
      <p:grpSp>
        <p:nvGrpSpPr>
          <p:cNvPr id="95" name="グループ化 94">
            <a:extLst>
              <a:ext uri="{FF2B5EF4-FFF2-40B4-BE49-F238E27FC236}">
                <a16:creationId xmlns:a16="http://schemas.microsoft.com/office/drawing/2014/main" id="{CDE0DE0C-E515-6BD4-B2CE-7F2F847E227C}"/>
              </a:ext>
            </a:extLst>
          </p:cNvPr>
          <p:cNvGrpSpPr/>
          <p:nvPr/>
        </p:nvGrpSpPr>
        <p:grpSpPr>
          <a:xfrm>
            <a:off x="591374" y="5024449"/>
            <a:ext cx="992244" cy="269754"/>
            <a:chOff x="591374" y="4967299"/>
            <a:chExt cx="992244" cy="269754"/>
          </a:xfrm>
        </p:grpSpPr>
        <p:sp>
          <p:nvSpPr>
            <p:cNvPr id="38" name="正方形/長方形 37">
              <a:extLst>
                <a:ext uri="{FF2B5EF4-FFF2-40B4-BE49-F238E27FC236}">
                  <a16:creationId xmlns:a16="http://schemas.microsoft.com/office/drawing/2014/main" id="{542D89F7-EB27-E65A-87B1-5AA3A091C4F4}"/>
                </a:ext>
              </a:extLst>
            </p:cNvPr>
            <p:cNvSpPr/>
            <p:nvPr/>
          </p:nvSpPr>
          <p:spPr>
            <a:xfrm rot="16200000">
              <a:off x="965652" y="4609879"/>
              <a:ext cx="243688" cy="992244"/>
            </a:xfrm>
            <a:prstGeom prst="rect">
              <a:avLst/>
            </a:prstGeom>
            <a:solidFill>
              <a:schemeClr val="tx1"/>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B907F5A2-5EEE-B271-13E5-0D85F235B511}"/>
                </a:ext>
              </a:extLst>
            </p:cNvPr>
            <p:cNvSpPr txBox="1"/>
            <p:nvPr/>
          </p:nvSpPr>
          <p:spPr>
            <a:xfrm>
              <a:off x="932416" y="4967299"/>
              <a:ext cx="536797" cy="269754"/>
            </a:xfrm>
            <a:prstGeom prst="rect">
              <a:avLst/>
            </a:prstGeom>
            <a:noFill/>
          </p:spPr>
          <p:txBody>
            <a:bodyPr wrap="square" lIns="0" tIns="0" rIns="0" bIns="0" rtlCol="0">
              <a:spAutoFit/>
            </a:bodyPr>
            <a:lstStyle/>
            <a:p>
              <a:pPr marR="0" rtl="0">
                <a:lnSpc>
                  <a:spcPts val="2600"/>
                </a:lnSpc>
              </a:pPr>
              <a:r>
                <a:rPr lang="ja-JP" altLang="en-US" sz="1600" b="1" i="0" u="none" strike="noStrike" baseline="30000" dirty="0">
                  <a:solidFill>
                    <a:schemeClr val="bg1"/>
                  </a:solidFill>
                  <a:latin typeface="BIZ UDPゴシック" panose="020B0400000000000000" pitchFamily="50" charset="-128"/>
                  <a:ea typeface="BIZ UDPゴシック" panose="020B0400000000000000" pitchFamily="50" charset="-128"/>
                </a:rPr>
                <a:t>紙媒体</a:t>
              </a:r>
            </a:p>
          </p:txBody>
        </p:sp>
      </p:grpSp>
      <p:pic>
        <p:nvPicPr>
          <p:cNvPr id="108" name="グラフィックス 107">
            <a:extLst>
              <a:ext uri="{FF2B5EF4-FFF2-40B4-BE49-F238E27FC236}">
                <a16:creationId xmlns:a16="http://schemas.microsoft.com/office/drawing/2014/main" id="{0175E1A7-087D-91DC-DC8E-11BC1B315E5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1020" y="5080908"/>
            <a:ext cx="140892" cy="169031"/>
          </a:xfrm>
          <a:prstGeom prst="rect">
            <a:avLst/>
          </a:prstGeom>
        </p:spPr>
      </p:pic>
      <p:sp>
        <p:nvSpPr>
          <p:cNvPr id="66" name="テキスト ボックス 65">
            <a:extLst>
              <a:ext uri="{FF2B5EF4-FFF2-40B4-BE49-F238E27FC236}">
                <a16:creationId xmlns:a16="http://schemas.microsoft.com/office/drawing/2014/main" id="{1F109AE8-05BC-4188-8C8B-71069F8095EF}"/>
              </a:ext>
            </a:extLst>
          </p:cNvPr>
          <p:cNvSpPr txBox="1"/>
          <p:nvPr/>
        </p:nvSpPr>
        <p:spPr>
          <a:xfrm>
            <a:off x="585029" y="6992139"/>
            <a:ext cx="5719764" cy="152221"/>
          </a:xfrm>
          <a:prstGeom prst="rect">
            <a:avLst/>
          </a:prstGeom>
          <a:noFill/>
        </p:spPr>
        <p:txBody>
          <a:bodyPr wrap="square" lIns="0" tIns="0" rIns="0" bIns="0" rtlCol="0">
            <a:spAutoFit/>
          </a:bodyPr>
          <a:lstStyle/>
          <a:p>
            <a:pPr marR="0" algn="just" rtl="0">
              <a:lnSpc>
                <a:spcPts val="1400"/>
              </a:lnSpc>
            </a:pPr>
            <a:r>
              <a:rPr kumimoji="1" lang="en-US" altLang="ja-JP" sz="950" dirty="0">
                <a:latin typeface="BIZ UDPゴシック" panose="020B0400000000000000" pitchFamily="50" charset="-128"/>
                <a:ea typeface="BIZ UDPゴシック" panose="020B0400000000000000" pitchFamily="50" charset="-128"/>
              </a:rPr>
              <a:t>『</a:t>
            </a:r>
            <a:r>
              <a:rPr kumimoji="1" lang="ja-JP" altLang="en-US" sz="950" dirty="0">
                <a:latin typeface="BIZ UDPゴシック" panose="020B0400000000000000" pitchFamily="50" charset="-128"/>
                <a:ea typeface="BIZ UDPゴシック" panose="020B0400000000000000" pitchFamily="50" charset="-128"/>
              </a:rPr>
              <a:t>住民票上の住所</a:t>
            </a:r>
            <a:r>
              <a:rPr kumimoji="1" lang="en-US" altLang="ja-JP" sz="950" dirty="0">
                <a:latin typeface="BIZ UDPゴシック" panose="020B0400000000000000" pitchFamily="50" charset="-128"/>
                <a:ea typeface="BIZ UDPゴシック" panose="020B0400000000000000" pitchFamily="50" charset="-128"/>
              </a:rPr>
              <a:t>』</a:t>
            </a:r>
            <a:r>
              <a:rPr kumimoji="1" lang="ja-JP" altLang="en-US" sz="950" dirty="0">
                <a:latin typeface="BIZ UDPゴシック" panose="020B0400000000000000" pitchFamily="50" charset="-128"/>
                <a:ea typeface="BIZ UDPゴシック" panose="020B0400000000000000" pitchFamily="50" charset="-128"/>
              </a:rPr>
              <a:t> が変更となった際は、被保険者または被扶養者における住所の変更を届け出てください。</a:t>
            </a:r>
          </a:p>
        </p:txBody>
      </p:sp>
      <p:sp>
        <p:nvSpPr>
          <p:cNvPr id="19" name="テキスト ボックス 18">
            <a:extLst>
              <a:ext uri="{FF2B5EF4-FFF2-40B4-BE49-F238E27FC236}">
                <a16:creationId xmlns:a16="http://schemas.microsoft.com/office/drawing/2014/main" id="{1ABB90EE-6BEF-1E4F-E87D-891706DC3CAD}"/>
              </a:ext>
            </a:extLst>
          </p:cNvPr>
          <p:cNvSpPr txBox="1"/>
          <p:nvPr/>
        </p:nvSpPr>
        <p:spPr>
          <a:xfrm>
            <a:off x="465164" y="6740356"/>
            <a:ext cx="6676325" cy="276999"/>
          </a:xfrm>
          <a:prstGeom prst="rect">
            <a:avLst/>
          </a:prstGeom>
          <a:noFill/>
        </p:spPr>
        <p:txBody>
          <a:bodyPr wrap="square" rtlCol="0" anchor="ctr">
            <a:spAutoFit/>
          </a:bodyPr>
          <a:lstStyle/>
          <a:p>
            <a:pPr marR="0" rtl="0"/>
            <a:r>
              <a:rPr lang="ja-JP" altLang="en-US" b="1" i="0" u="none" strike="noStrike" baseline="30000" dirty="0">
                <a:solidFill>
                  <a:srgbClr val="EC5E8A"/>
                </a:solidFill>
                <a:latin typeface="BIZ UDPゴシック" panose="020B0400000000000000" pitchFamily="50" charset="-128"/>
                <a:ea typeface="BIZ UDPゴシック" panose="020B0400000000000000" pitchFamily="50" charset="-128"/>
              </a:rPr>
              <a:t>「被扶養者異動届」</a:t>
            </a:r>
            <a:r>
              <a:rPr lang="ja-JP" altLang="en-US" b="1" baseline="30000" dirty="0">
                <a:solidFill>
                  <a:srgbClr val="EC5E8A"/>
                </a:solidFill>
                <a:latin typeface="BIZ UDPゴシック" panose="020B0400000000000000" pitchFamily="50" charset="-128"/>
                <a:ea typeface="BIZ UDPゴシック" panose="020B0400000000000000" pitchFamily="50" charset="-128"/>
              </a:rPr>
              <a:t>も、</a:t>
            </a:r>
            <a:r>
              <a:rPr lang="ja-JP" altLang="en-US" b="1" i="0" u="none" strike="noStrike" baseline="30000" dirty="0">
                <a:solidFill>
                  <a:srgbClr val="EC5E8A"/>
                </a:solidFill>
                <a:latin typeface="BIZ UDPゴシック" panose="020B0400000000000000" pitchFamily="50" charset="-128"/>
                <a:ea typeface="BIZ UDPゴシック" panose="020B0400000000000000" pitchFamily="50" charset="-128"/>
              </a:rPr>
              <a:t>居所住所を届出の場合は、備考欄へ住民票住所をご記載ください。</a:t>
            </a:r>
          </a:p>
        </p:txBody>
      </p:sp>
      <p:sp>
        <p:nvSpPr>
          <p:cNvPr id="92" name="テキスト ボックス 91">
            <a:extLst>
              <a:ext uri="{FF2B5EF4-FFF2-40B4-BE49-F238E27FC236}">
                <a16:creationId xmlns:a16="http://schemas.microsoft.com/office/drawing/2014/main" id="{01061925-C1F1-0B51-4360-66B8A57C69A1}"/>
              </a:ext>
            </a:extLst>
          </p:cNvPr>
          <p:cNvSpPr txBox="1"/>
          <p:nvPr/>
        </p:nvSpPr>
        <p:spPr>
          <a:xfrm>
            <a:off x="683555" y="3623521"/>
            <a:ext cx="4966944" cy="310854"/>
          </a:xfrm>
          <a:prstGeom prst="rect">
            <a:avLst/>
          </a:prstGeom>
          <a:noFill/>
        </p:spPr>
        <p:txBody>
          <a:bodyPr wrap="square" lIns="0" tIns="0" rIns="0" bIns="0" rtlCol="0">
            <a:spAutoFit/>
          </a:bodyPr>
          <a:lstStyle/>
          <a:p>
            <a:pPr>
              <a:lnSpc>
                <a:spcPts val="1300"/>
              </a:lnSpc>
            </a:pPr>
            <a:r>
              <a:rPr lang="en-US" altLang="ja-JP" sz="1550" b="1" baseline="30000" dirty="0">
                <a:latin typeface="BIZ UDPゴシック" panose="020B0400000000000000" pitchFamily="50" charset="-128"/>
                <a:ea typeface="BIZ UDPゴシック" panose="020B0400000000000000" pitchFamily="50" charset="-128"/>
              </a:rPr>
              <a:t>12</a:t>
            </a:r>
            <a:r>
              <a:rPr lang="ja-JP" altLang="en-US" sz="1550" b="1" baseline="30000" dirty="0">
                <a:latin typeface="BIZ UDPゴシック" panose="020B0400000000000000" pitchFamily="50" charset="-128"/>
                <a:ea typeface="BIZ UDPゴシック" panose="020B0400000000000000" pitchFamily="50" charset="-128"/>
              </a:rPr>
              <a:t>月以降、加入者の住所（住民票上の住所・居所）について変更があった際は、</a:t>
            </a:r>
            <a:endParaRPr lang="en-US" altLang="ja-JP" sz="1550" b="1" baseline="30000" dirty="0">
              <a:latin typeface="BIZ UDPゴシック" panose="020B0400000000000000" pitchFamily="50" charset="-128"/>
              <a:ea typeface="BIZ UDPゴシック" panose="020B0400000000000000" pitchFamily="50" charset="-128"/>
            </a:endParaRPr>
          </a:p>
          <a:p>
            <a:pPr>
              <a:lnSpc>
                <a:spcPts val="1300"/>
              </a:lnSpc>
            </a:pPr>
            <a:r>
              <a:rPr lang="ja-JP" altLang="en-US" sz="1550" b="1" baseline="30000" dirty="0">
                <a:latin typeface="BIZ UDPゴシック" panose="020B0400000000000000" pitchFamily="50" charset="-128"/>
                <a:ea typeface="BIZ UDPゴシック" panose="020B0400000000000000" pitchFamily="50" charset="-128"/>
              </a:rPr>
              <a:t>「住所変更届」で届け出てください。</a:t>
            </a:r>
            <a:endParaRPr lang="ja-JP" altLang="en-US" sz="1550" b="1" i="0" u="none" strike="noStrike" baseline="30000" dirty="0">
              <a:latin typeface="BIZ UDPゴシック" panose="020B0400000000000000" pitchFamily="50" charset="-128"/>
              <a:ea typeface="BIZ UDPゴシック" panose="020B0400000000000000" pitchFamily="50" charset="-128"/>
            </a:endParaRPr>
          </a:p>
        </p:txBody>
      </p:sp>
      <p:grpSp>
        <p:nvGrpSpPr>
          <p:cNvPr id="60" name="グループ化 59">
            <a:extLst>
              <a:ext uri="{FF2B5EF4-FFF2-40B4-BE49-F238E27FC236}">
                <a16:creationId xmlns:a16="http://schemas.microsoft.com/office/drawing/2014/main" id="{C2516EF8-F299-F400-1811-8A0E3A668C8C}"/>
              </a:ext>
            </a:extLst>
          </p:cNvPr>
          <p:cNvGrpSpPr/>
          <p:nvPr/>
        </p:nvGrpSpPr>
        <p:grpSpPr>
          <a:xfrm>
            <a:off x="1301721" y="755566"/>
            <a:ext cx="4956233" cy="1241938"/>
            <a:chOff x="1246842" y="790734"/>
            <a:chExt cx="4956233" cy="1241938"/>
          </a:xfrm>
        </p:grpSpPr>
        <p:sp>
          <p:nvSpPr>
            <p:cNvPr id="28" name="テキスト ボックス 27">
              <a:extLst>
                <a:ext uri="{FF2B5EF4-FFF2-40B4-BE49-F238E27FC236}">
                  <a16:creationId xmlns:a16="http://schemas.microsoft.com/office/drawing/2014/main" id="{18848818-5E54-191C-4F23-EF776821487E}"/>
                </a:ext>
              </a:extLst>
            </p:cNvPr>
            <p:cNvSpPr txBox="1"/>
            <p:nvPr/>
          </p:nvSpPr>
          <p:spPr>
            <a:xfrm>
              <a:off x="1246842" y="1340175"/>
              <a:ext cx="4956233" cy="692497"/>
            </a:xfrm>
            <a:prstGeom prst="rect">
              <a:avLst/>
            </a:prstGeom>
            <a:noFill/>
          </p:spPr>
          <p:txBody>
            <a:bodyPr wrap="square" lIns="0" tIns="0" rIns="0" bIns="0" rtlCol="0">
              <a:spAutoFit/>
            </a:bodyPr>
            <a:lstStyle/>
            <a:p>
              <a:pPr marR="0" algn="ctr" rtl="0">
                <a:lnSpc>
                  <a:spcPts val="2700"/>
                </a:lnSpc>
              </a:pPr>
              <a:r>
                <a:rPr lang="ja-JP" altLang="en-US" sz="7500" b="1" i="0" u="none" strike="noStrike" baseline="30000" dirty="0">
                  <a:solidFill>
                    <a:srgbClr val="EC5E8A"/>
                  </a:solidFill>
                  <a:latin typeface="BIZ UDPゴシック" panose="020B0400000000000000" pitchFamily="50" charset="-128"/>
                  <a:ea typeface="BIZ UDPゴシック" panose="020B0400000000000000" pitchFamily="50" charset="-128"/>
                </a:rPr>
                <a:t>住民票上　 住所</a:t>
              </a:r>
              <a:endParaRPr lang="en-US" altLang="ja-JP" sz="7500" b="1" i="0" u="none" strike="noStrike" baseline="30000" dirty="0">
                <a:solidFill>
                  <a:srgbClr val="EC5E8A"/>
                </a:solidFill>
                <a:latin typeface="BIZ UDPゴシック" panose="020B0400000000000000" pitchFamily="50" charset="-128"/>
                <a:ea typeface="BIZ UDPゴシック" panose="020B0400000000000000" pitchFamily="50" charset="-128"/>
              </a:endParaRPr>
            </a:p>
            <a:p>
              <a:pPr marR="0" algn="ctr" rtl="0">
                <a:lnSpc>
                  <a:spcPts val="2700"/>
                </a:lnSpc>
              </a:pPr>
              <a:r>
                <a:rPr lang="ja-JP" altLang="en-US" sz="4600" b="1" baseline="30000" dirty="0">
                  <a:latin typeface="BIZ UDPゴシック" panose="020B0400000000000000" pitchFamily="50" charset="-128"/>
                  <a:ea typeface="BIZ UDPゴシック" panose="020B0400000000000000" pitchFamily="50" charset="-128"/>
                </a:rPr>
                <a:t>の記載が必要です</a:t>
              </a:r>
              <a:endParaRPr lang="ja-JP" altLang="en-US" sz="4600" b="1" i="0" u="none" strike="noStrike" baseline="30000" dirty="0">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960DE156-B310-0BB2-AE90-6D592EE09B62}"/>
                </a:ext>
              </a:extLst>
            </p:cNvPr>
            <p:cNvGrpSpPr/>
            <p:nvPr/>
          </p:nvGrpSpPr>
          <p:grpSpPr>
            <a:xfrm>
              <a:off x="4093767" y="790734"/>
              <a:ext cx="549466" cy="560101"/>
              <a:chOff x="6141480" y="701087"/>
              <a:chExt cx="656621" cy="669331"/>
            </a:xfrm>
          </p:grpSpPr>
          <p:sp>
            <p:nvSpPr>
              <p:cNvPr id="44" name="楕円 43">
                <a:extLst>
                  <a:ext uri="{FF2B5EF4-FFF2-40B4-BE49-F238E27FC236}">
                    <a16:creationId xmlns:a16="http://schemas.microsoft.com/office/drawing/2014/main" id="{2C799A36-D0FC-A12A-1A93-098CAB68F93F}"/>
                  </a:ext>
                </a:extLst>
              </p:cNvPr>
              <p:cNvSpPr/>
              <p:nvPr/>
            </p:nvSpPr>
            <p:spPr>
              <a:xfrm>
                <a:off x="6141480" y="701087"/>
                <a:ext cx="656621" cy="656621"/>
              </a:xfrm>
              <a:prstGeom prst="ellipse">
                <a:avLst/>
              </a:prstGeom>
              <a:solidFill>
                <a:srgbClr val="EC5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D262ECFE-EB13-FC48-E5B2-89929FB056D1}"/>
                  </a:ext>
                </a:extLst>
              </p:cNvPr>
              <p:cNvSpPr txBox="1"/>
              <p:nvPr/>
            </p:nvSpPr>
            <p:spPr>
              <a:xfrm>
                <a:off x="6269076" y="1049817"/>
                <a:ext cx="380416" cy="320601"/>
              </a:xfrm>
              <a:prstGeom prst="rect">
                <a:avLst/>
              </a:prstGeom>
              <a:noFill/>
            </p:spPr>
            <p:txBody>
              <a:bodyPr wrap="square" lIns="0" tIns="0" rIns="0" bIns="0" rtlCol="0">
                <a:spAutoFit/>
              </a:bodyPr>
              <a:lstStyle/>
              <a:p>
                <a:pPr marR="0" algn="ctr" rtl="0">
                  <a:lnSpc>
                    <a:spcPts val="2500"/>
                  </a:lnSpc>
                </a:pPr>
                <a:r>
                  <a:rPr lang="ja-JP" altLang="en-US" sz="4000" b="1" baseline="30000" dirty="0">
                    <a:solidFill>
                      <a:schemeClr val="bg1"/>
                    </a:solidFill>
                    <a:latin typeface="BIZ UDPゴシック" panose="020B0400000000000000" pitchFamily="50" charset="-128"/>
                    <a:ea typeface="BIZ UDPゴシック" panose="020B0400000000000000" pitchFamily="50" charset="-128"/>
                  </a:rPr>
                  <a:t>の</a:t>
                </a:r>
                <a:endParaRPr lang="ja-JP" altLang="en-US" sz="4000" b="1" i="0" u="none" strike="noStrike" baseline="30000"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64" name="テキスト ボックス 63">
            <a:extLst>
              <a:ext uri="{FF2B5EF4-FFF2-40B4-BE49-F238E27FC236}">
                <a16:creationId xmlns:a16="http://schemas.microsoft.com/office/drawing/2014/main" id="{2E30DE47-0EEB-4A54-50C9-D95EB3DD5F27}"/>
              </a:ext>
            </a:extLst>
          </p:cNvPr>
          <p:cNvSpPr txBox="1"/>
          <p:nvPr/>
        </p:nvSpPr>
        <p:spPr>
          <a:xfrm>
            <a:off x="377373" y="436585"/>
            <a:ext cx="727705" cy="403700"/>
          </a:xfrm>
          <a:prstGeom prst="rect">
            <a:avLst/>
          </a:prstGeom>
          <a:noFill/>
        </p:spPr>
        <p:txBody>
          <a:bodyPr wrap="square" lIns="0" tIns="0" rIns="0" bIns="0" rtlCol="0">
            <a:spAutoFit/>
          </a:bodyPr>
          <a:lstStyle/>
          <a:p>
            <a:pPr marR="0" rtl="0">
              <a:lnSpc>
                <a:spcPts val="1700"/>
              </a:lnSpc>
            </a:pPr>
            <a:r>
              <a:rPr lang="ja-JP" altLang="en-US" sz="2400" b="1" i="0" u="none" strike="noStrike" spc="300" baseline="30000" dirty="0">
                <a:solidFill>
                  <a:schemeClr val="bg1"/>
                </a:solidFill>
                <a:latin typeface="BIZ UDPゴシック" panose="020B0400000000000000" pitchFamily="50" charset="-128"/>
                <a:ea typeface="BIZ UDPゴシック" panose="020B0400000000000000" pitchFamily="50" charset="-128"/>
              </a:rPr>
              <a:t>事業主</a:t>
            </a:r>
            <a:endParaRPr lang="en-US" altLang="ja-JP" sz="2400" b="1" i="0" u="none" strike="noStrike" spc="300" baseline="30000" dirty="0">
              <a:solidFill>
                <a:schemeClr val="bg1"/>
              </a:solidFill>
              <a:latin typeface="BIZ UDPゴシック" panose="020B0400000000000000" pitchFamily="50" charset="-128"/>
              <a:ea typeface="BIZ UDPゴシック" panose="020B0400000000000000" pitchFamily="50" charset="-128"/>
            </a:endParaRPr>
          </a:p>
          <a:p>
            <a:pPr marR="0" rtl="0">
              <a:lnSpc>
                <a:spcPts val="1700"/>
              </a:lnSpc>
            </a:pPr>
            <a:r>
              <a:rPr lang="ja-JP" altLang="en-US" b="1" i="0" u="none" strike="noStrike" spc="300" baseline="30000" dirty="0">
                <a:solidFill>
                  <a:schemeClr val="bg1"/>
                </a:solidFill>
                <a:latin typeface="BIZ UDPゴシック" panose="020B0400000000000000" pitchFamily="50" charset="-128"/>
                <a:ea typeface="BIZ UDPゴシック" panose="020B0400000000000000" pitchFamily="50" charset="-128"/>
              </a:rPr>
              <a:t>の</a:t>
            </a:r>
            <a:r>
              <a:rPr lang="ja-JP" altLang="en-US" b="1" spc="300" baseline="30000" dirty="0">
                <a:solidFill>
                  <a:schemeClr val="bg1"/>
                </a:solidFill>
                <a:latin typeface="BIZ UDPゴシック" panose="020B0400000000000000" pitchFamily="50" charset="-128"/>
                <a:ea typeface="BIZ UDPゴシック" panose="020B0400000000000000" pitchFamily="50" charset="-128"/>
              </a:rPr>
              <a:t>皆さま</a:t>
            </a:r>
            <a:endParaRPr lang="ja-JP" altLang="en-US" b="1" i="0" u="none" strike="noStrike" spc="300" baseline="30000" dirty="0">
              <a:solidFill>
                <a:schemeClr val="bg1"/>
              </a:solidFill>
              <a:latin typeface="BIZ UDPゴシック" panose="020B0400000000000000" pitchFamily="50" charset="-128"/>
              <a:ea typeface="BIZ UDPゴシック" panose="020B0400000000000000" pitchFamily="50" charset="-128"/>
            </a:endParaRPr>
          </a:p>
        </p:txBody>
      </p:sp>
      <p:pic>
        <p:nvPicPr>
          <p:cNvPr id="37" name="グラフィックス 36">
            <a:extLst>
              <a:ext uri="{FF2B5EF4-FFF2-40B4-BE49-F238E27FC236}">
                <a16:creationId xmlns:a16="http://schemas.microsoft.com/office/drawing/2014/main" id="{180CC14F-58F2-F0EE-C833-82B0752FCB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737848" y="2004781"/>
            <a:ext cx="1465218" cy="2069432"/>
          </a:xfrm>
          <a:prstGeom prst="rect">
            <a:avLst/>
          </a:prstGeom>
        </p:spPr>
      </p:pic>
      <p:grpSp>
        <p:nvGrpSpPr>
          <p:cNvPr id="7" name="グループ化 6">
            <a:extLst>
              <a:ext uri="{FF2B5EF4-FFF2-40B4-BE49-F238E27FC236}">
                <a16:creationId xmlns:a16="http://schemas.microsoft.com/office/drawing/2014/main" id="{50A8DEA4-2270-1AE3-3C2C-B64AB78FCAE0}"/>
              </a:ext>
            </a:extLst>
          </p:cNvPr>
          <p:cNvGrpSpPr/>
          <p:nvPr/>
        </p:nvGrpSpPr>
        <p:grpSpPr>
          <a:xfrm>
            <a:off x="585028" y="2312720"/>
            <a:ext cx="5282309" cy="767646"/>
            <a:chOff x="556453" y="2312720"/>
            <a:chExt cx="5282309" cy="767646"/>
          </a:xfrm>
        </p:grpSpPr>
        <p:grpSp>
          <p:nvGrpSpPr>
            <p:cNvPr id="27" name="グループ化 26">
              <a:extLst>
                <a:ext uri="{FF2B5EF4-FFF2-40B4-BE49-F238E27FC236}">
                  <a16:creationId xmlns:a16="http://schemas.microsoft.com/office/drawing/2014/main" id="{3498D57B-616E-989E-91D2-97F567AFBD07}"/>
                </a:ext>
              </a:extLst>
            </p:cNvPr>
            <p:cNvGrpSpPr/>
            <p:nvPr/>
          </p:nvGrpSpPr>
          <p:grpSpPr>
            <a:xfrm>
              <a:off x="556453" y="2312720"/>
              <a:ext cx="5282309" cy="767646"/>
              <a:chOff x="585028" y="2322345"/>
              <a:chExt cx="5282309" cy="767646"/>
            </a:xfrm>
          </p:grpSpPr>
          <p:sp>
            <p:nvSpPr>
              <p:cNvPr id="67" name="テキスト ボックス 66">
                <a:extLst>
                  <a:ext uri="{FF2B5EF4-FFF2-40B4-BE49-F238E27FC236}">
                    <a16:creationId xmlns:a16="http://schemas.microsoft.com/office/drawing/2014/main" id="{617037F6-286F-4085-BE41-6B85889EA741}"/>
                  </a:ext>
                </a:extLst>
              </p:cNvPr>
              <p:cNvSpPr txBox="1"/>
              <p:nvPr/>
            </p:nvSpPr>
            <p:spPr>
              <a:xfrm>
                <a:off x="585028" y="2322345"/>
                <a:ext cx="5282309" cy="767646"/>
              </a:xfrm>
              <a:prstGeom prst="rect">
                <a:avLst/>
              </a:prstGeom>
              <a:noFill/>
            </p:spPr>
            <p:txBody>
              <a:bodyPr wrap="square" lIns="0" tIns="0" rIns="0" bIns="0" rtlCol="0">
                <a:spAutoFit/>
              </a:bodyPr>
              <a:lstStyle/>
              <a:p>
                <a:pPr marR="0" rtl="0">
                  <a:lnSpc>
                    <a:spcPts val="2100"/>
                  </a:lnSpc>
                </a:pPr>
                <a:r>
                  <a:rPr lang="en-US" altLang="ja-JP" sz="2100" b="1" i="0" u="none" strike="noStrike" baseline="30000" dirty="0">
                    <a:solidFill>
                      <a:srgbClr val="EC5E8A"/>
                    </a:solidFill>
                    <a:latin typeface="BIZ UDPゴシック" panose="020B0400000000000000" pitchFamily="50" charset="-128"/>
                    <a:ea typeface="BIZ UDPゴシック" panose="020B0400000000000000" pitchFamily="50" charset="-128"/>
                  </a:rPr>
                  <a:t>12</a:t>
                </a:r>
                <a:r>
                  <a:rPr lang="ja-JP" altLang="en-US" sz="2100" b="1" i="0" u="none" strike="noStrike" baseline="30000" dirty="0">
                    <a:solidFill>
                      <a:srgbClr val="EC5E8A"/>
                    </a:solidFill>
                    <a:latin typeface="BIZ UDPゴシック" panose="020B0400000000000000" pitchFamily="50" charset="-128"/>
                    <a:ea typeface="BIZ UDPゴシック" panose="020B0400000000000000" pitchFamily="50" charset="-128"/>
                  </a:rPr>
                  <a:t>月以降、省令改正により健保組合では住所の管理が必要になりました。そのため、新規取得者の「資格取得届」「被扶養者異動届」には </a:t>
                </a:r>
                <a:r>
                  <a:rPr lang="en-US" altLang="ja-JP" sz="2100" b="1" i="0" u="none" strike="noStrike" baseline="30000" dirty="0">
                    <a:solidFill>
                      <a:srgbClr val="EC5E8A"/>
                    </a:solidFill>
                    <a:latin typeface="BIZ UDPゴシック" panose="020B0400000000000000" pitchFamily="50" charset="-128"/>
                    <a:ea typeface="BIZ UDPゴシック" panose="020B0400000000000000" pitchFamily="50" charset="-128"/>
                  </a:rPr>
                  <a:t>『</a:t>
                </a:r>
                <a:r>
                  <a:rPr lang="ja-JP" altLang="en-US" sz="2100" b="1" i="0" u="none" strike="noStrike" baseline="30000" dirty="0">
                    <a:solidFill>
                      <a:srgbClr val="EC5E8A"/>
                    </a:solidFill>
                    <a:latin typeface="BIZ UDPゴシック" panose="020B0400000000000000" pitchFamily="50" charset="-128"/>
                    <a:ea typeface="BIZ UDPゴシック" panose="020B0400000000000000" pitchFamily="50" charset="-128"/>
                  </a:rPr>
                  <a:t>住民票上の住所</a:t>
                </a:r>
                <a:r>
                  <a:rPr lang="en-US" altLang="ja-JP" sz="2100" b="1" i="0" u="none" strike="noStrike" baseline="30000" dirty="0">
                    <a:solidFill>
                      <a:srgbClr val="EC5E8A"/>
                    </a:solidFill>
                    <a:latin typeface="BIZ UDPゴシック" panose="020B0400000000000000" pitchFamily="50" charset="-128"/>
                    <a:ea typeface="BIZ UDPゴシック" panose="020B0400000000000000" pitchFamily="50" charset="-128"/>
                  </a:rPr>
                  <a:t>』 </a:t>
                </a:r>
                <a:r>
                  <a:rPr lang="ja-JP" altLang="en-US" sz="2100" b="1" i="0" u="none" strike="noStrike" baseline="30000" dirty="0">
                    <a:latin typeface="BIZ UDPゴシック" panose="020B0400000000000000" pitchFamily="50" charset="-128"/>
                    <a:ea typeface="BIZ UDPゴシック" panose="020B0400000000000000" pitchFamily="50" charset="-128"/>
                  </a:rPr>
                  <a:t>をご記載ください</a:t>
                </a:r>
              </a:p>
            </p:txBody>
          </p:sp>
          <p:pic>
            <p:nvPicPr>
              <p:cNvPr id="91" name="グラフィックス 90">
                <a:extLst>
                  <a:ext uri="{FF2B5EF4-FFF2-40B4-BE49-F238E27FC236}">
                    <a16:creationId xmlns:a16="http://schemas.microsoft.com/office/drawing/2014/main" id="{22BE2CC3-9386-2BF8-8C1E-0C287CF28851}"/>
                  </a:ext>
                </a:extLst>
              </p:cNvPr>
              <p:cNvPicPr preferRelativeResize="0">
                <a:picLocks/>
              </p:cNvPicPr>
              <p:nvPr/>
            </p:nvPicPr>
            <p:blipFill>
              <a:blip r:embed="rId12">
                <a:extLst>
                  <a:ext uri="{96DAC541-7B7A-43D3-8B79-37D633B846F1}">
                    <asvg:svgBlip xmlns:asvg="http://schemas.microsoft.com/office/drawing/2016/SVG/main" r:embed="rId13"/>
                  </a:ext>
                </a:extLst>
              </a:blip>
              <a:stretch>
                <a:fillRect/>
              </a:stretch>
            </p:blipFill>
            <p:spPr>
              <a:xfrm>
                <a:off x="589015" y="2455674"/>
                <a:ext cx="5148000" cy="45719"/>
              </a:xfrm>
              <a:prstGeom prst="rect">
                <a:avLst/>
              </a:prstGeom>
            </p:spPr>
          </p:pic>
          <p:pic>
            <p:nvPicPr>
              <p:cNvPr id="20" name="グラフィックス 19">
                <a:extLst>
                  <a:ext uri="{FF2B5EF4-FFF2-40B4-BE49-F238E27FC236}">
                    <a16:creationId xmlns:a16="http://schemas.microsoft.com/office/drawing/2014/main" id="{B1C0E33B-7314-47CF-5909-68BB55434511}"/>
                  </a:ext>
                </a:extLst>
              </p:cNvPr>
              <p:cNvPicPr preferRelativeResize="0">
                <a:picLocks/>
              </p:cNvPicPr>
              <p:nvPr/>
            </p:nvPicPr>
            <p:blipFill>
              <a:blip r:embed="rId12">
                <a:extLst>
                  <a:ext uri="{96DAC541-7B7A-43D3-8B79-37D633B846F1}">
                    <asvg:svgBlip xmlns:asvg="http://schemas.microsoft.com/office/drawing/2016/SVG/main" r:embed="rId13"/>
                  </a:ext>
                </a:extLst>
              </a:blip>
              <a:stretch>
                <a:fillRect/>
              </a:stretch>
            </p:blipFill>
            <p:spPr>
              <a:xfrm>
                <a:off x="589015" y="3014322"/>
                <a:ext cx="1944000" cy="46800"/>
              </a:xfrm>
              <a:prstGeom prst="rect">
                <a:avLst/>
              </a:prstGeom>
            </p:spPr>
          </p:pic>
        </p:grpSp>
        <p:pic>
          <p:nvPicPr>
            <p:cNvPr id="3" name="グラフィックス 2">
              <a:extLst>
                <a:ext uri="{FF2B5EF4-FFF2-40B4-BE49-F238E27FC236}">
                  <a16:creationId xmlns:a16="http://schemas.microsoft.com/office/drawing/2014/main" id="{3A017974-7511-BC5B-ACE3-5A426851B873}"/>
                </a:ext>
              </a:extLst>
            </p:cNvPr>
            <p:cNvPicPr preferRelativeResize="0">
              <a:picLocks/>
            </p:cNvPicPr>
            <p:nvPr/>
          </p:nvPicPr>
          <p:blipFill>
            <a:blip r:embed="rId12">
              <a:extLst>
                <a:ext uri="{96DAC541-7B7A-43D3-8B79-37D633B846F1}">
                  <asvg:svgBlip xmlns:asvg="http://schemas.microsoft.com/office/drawing/2016/SVG/main" r:embed="rId13"/>
                </a:ext>
              </a:extLst>
            </a:blip>
            <a:stretch>
              <a:fillRect/>
            </a:stretch>
          </p:blipFill>
          <p:spPr>
            <a:xfrm>
              <a:off x="560440" y="2732180"/>
              <a:ext cx="5148000" cy="45719"/>
            </a:xfrm>
            <a:prstGeom prst="rect">
              <a:avLst/>
            </a:prstGeom>
          </p:spPr>
        </p:pic>
      </p:grpSp>
      <p:sp>
        <p:nvSpPr>
          <p:cNvPr id="45" name="四角形: 角を丸くする 69">
            <a:extLst>
              <a:ext uri="{FF2B5EF4-FFF2-40B4-BE49-F238E27FC236}">
                <a16:creationId xmlns:a16="http://schemas.microsoft.com/office/drawing/2014/main" id="{E434904C-9974-B436-3391-42F63A03553B}"/>
              </a:ext>
            </a:extLst>
          </p:cNvPr>
          <p:cNvSpPr/>
          <p:nvPr/>
        </p:nvSpPr>
        <p:spPr>
          <a:xfrm rot="10800000">
            <a:off x="428029" y="7222679"/>
            <a:ext cx="6757200" cy="609193"/>
          </a:xfrm>
          <a:prstGeom prst="round2SameRect">
            <a:avLst>
              <a:gd name="adj1" fmla="val 10571"/>
              <a:gd name="adj2" fmla="val 0"/>
            </a:avLst>
          </a:prstGeom>
          <a:solidFill>
            <a:srgbClr val="EC5E8A"/>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二等辺三角形 51">
            <a:extLst>
              <a:ext uri="{FF2B5EF4-FFF2-40B4-BE49-F238E27FC236}">
                <a16:creationId xmlns:a16="http://schemas.microsoft.com/office/drawing/2014/main" id="{3B9DFC0A-76F8-8266-BD04-10575F581688}"/>
              </a:ext>
            </a:extLst>
          </p:cNvPr>
          <p:cNvSpPr/>
          <p:nvPr/>
        </p:nvSpPr>
        <p:spPr>
          <a:xfrm>
            <a:off x="1154482" y="8014268"/>
            <a:ext cx="274880" cy="213617"/>
          </a:xfrm>
          <a:prstGeom prst="triangl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C720214-D8C8-1346-7643-72B683C9E95A}"/>
              </a:ext>
            </a:extLst>
          </p:cNvPr>
          <p:cNvSpPr txBox="1"/>
          <p:nvPr/>
        </p:nvSpPr>
        <p:spPr>
          <a:xfrm>
            <a:off x="588950" y="7280853"/>
            <a:ext cx="6421399" cy="475066"/>
          </a:xfrm>
          <a:prstGeom prst="round2SameRect">
            <a:avLst>
              <a:gd name="adj1" fmla="val 0"/>
              <a:gd name="adj2" fmla="val 0"/>
            </a:avLst>
          </a:prstGeom>
          <a:noFill/>
        </p:spPr>
        <p:txBody>
          <a:bodyPr wrap="square" lIns="0" tIns="0" rIns="0" bIns="0" rtlCol="0">
            <a:spAutoFit/>
          </a:bodyPr>
          <a:lstStyle/>
          <a:p>
            <a:pPr marR="0" algn="just" rtl="0">
              <a:lnSpc>
                <a:spcPts val="13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「資格取得届」「被扶養者異動届」は </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マイナンバーほか必要な事項</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または、</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住民票に記載されている５情報（漢字氏名、カナ氏名、生年月日、性別、住所）</a:t>
            </a:r>
            <a:r>
              <a:rPr kumimoji="1" lang="en-US" altLang="ja-JP" sz="900" b="1" dirty="0">
                <a:solidFill>
                  <a:schemeClr val="bg1"/>
                </a:solidFill>
                <a:latin typeface="BIZ UDPゴシック" panose="020B0400000000000000" pitchFamily="50" charset="-128"/>
                <a:ea typeface="BIZ UDPゴシック" panose="020B0400000000000000" pitchFamily="50" charset="-128"/>
              </a:rPr>
              <a:t>』 </a:t>
            </a:r>
            <a:r>
              <a:rPr kumimoji="1" lang="ja-JP" altLang="en-US" sz="900" b="1" dirty="0">
                <a:solidFill>
                  <a:schemeClr val="bg1"/>
                </a:solidFill>
                <a:latin typeface="BIZ UDPゴシック" panose="020B0400000000000000" pitchFamily="50" charset="-128"/>
                <a:ea typeface="BIZ UDPゴシック" panose="020B0400000000000000" pitchFamily="50" charset="-128"/>
              </a:rPr>
              <a:t>のいずれかが記載されている場合に、受付をさせていただきます（記入漏れがあった場合には返戻させていただく場合があります）。</a:t>
            </a:r>
          </a:p>
        </p:txBody>
      </p:sp>
      <p:grpSp>
        <p:nvGrpSpPr>
          <p:cNvPr id="76" name="グループ化 75">
            <a:extLst>
              <a:ext uri="{FF2B5EF4-FFF2-40B4-BE49-F238E27FC236}">
                <a16:creationId xmlns:a16="http://schemas.microsoft.com/office/drawing/2014/main" id="{32BEC70E-4967-817D-1CC7-28BBE54AEF48}"/>
              </a:ext>
            </a:extLst>
          </p:cNvPr>
          <p:cNvGrpSpPr/>
          <p:nvPr/>
        </p:nvGrpSpPr>
        <p:grpSpPr>
          <a:xfrm>
            <a:off x="428777" y="4682895"/>
            <a:ext cx="1334000" cy="290487"/>
            <a:chOff x="428777" y="4557875"/>
            <a:chExt cx="1334000" cy="290487"/>
          </a:xfrm>
        </p:grpSpPr>
        <p:grpSp>
          <p:nvGrpSpPr>
            <p:cNvPr id="55" name="グループ化 54">
              <a:extLst>
                <a:ext uri="{FF2B5EF4-FFF2-40B4-BE49-F238E27FC236}">
                  <a16:creationId xmlns:a16="http://schemas.microsoft.com/office/drawing/2014/main" id="{52E822C8-EB19-42EB-D7B7-1B47A68BBE0C}"/>
                </a:ext>
              </a:extLst>
            </p:cNvPr>
            <p:cNvGrpSpPr/>
            <p:nvPr/>
          </p:nvGrpSpPr>
          <p:grpSpPr>
            <a:xfrm>
              <a:off x="428777" y="4557875"/>
              <a:ext cx="1334000" cy="290487"/>
              <a:chOff x="-2060898" y="4472041"/>
              <a:chExt cx="1434325" cy="303734"/>
            </a:xfrm>
          </p:grpSpPr>
          <p:sp>
            <p:nvSpPr>
              <p:cNvPr id="57" name="四角形: 上の 2 つの角を丸める 56">
                <a:extLst>
                  <a:ext uri="{FF2B5EF4-FFF2-40B4-BE49-F238E27FC236}">
                    <a16:creationId xmlns:a16="http://schemas.microsoft.com/office/drawing/2014/main" id="{4FBB0236-EE78-5BDF-02FE-FEEAC9E56D83}"/>
                  </a:ext>
                </a:extLst>
              </p:cNvPr>
              <p:cNvSpPr/>
              <p:nvPr/>
            </p:nvSpPr>
            <p:spPr>
              <a:xfrm rot="16200000">
                <a:off x="-1489467" y="3900610"/>
                <a:ext cx="291463" cy="1434325"/>
              </a:xfrm>
              <a:prstGeom prst="round2SameRect">
                <a:avLst>
                  <a:gd name="adj1" fmla="val 0"/>
                  <a:gd name="adj2" fmla="val 50000"/>
                </a:avLst>
              </a:prstGeom>
              <a:solidFill>
                <a:srgbClr val="EC5E8A"/>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テキスト ボックス 72">
                <a:extLst>
                  <a:ext uri="{FF2B5EF4-FFF2-40B4-BE49-F238E27FC236}">
                    <a16:creationId xmlns:a16="http://schemas.microsoft.com/office/drawing/2014/main" id="{1A9C7D8D-ED85-976C-E0B5-C70D9FA8F8FD}"/>
                  </a:ext>
                </a:extLst>
              </p:cNvPr>
              <p:cNvSpPr txBox="1"/>
              <p:nvPr/>
            </p:nvSpPr>
            <p:spPr>
              <a:xfrm>
                <a:off x="-1694206" y="4491108"/>
                <a:ext cx="944626" cy="284667"/>
              </a:xfrm>
              <a:prstGeom prst="rect">
                <a:avLst/>
              </a:prstGeom>
              <a:noFill/>
            </p:spPr>
            <p:txBody>
              <a:bodyPr wrap="square" lIns="0" tIns="0" rIns="0" bIns="0" rtlCol="0">
                <a:spAutoFit/>
              </a:bodyPr>
              <a:lstStyle/>
              <a:p>
                <a:pPr marR="0" rtl="0">
                  <a:lnSpc>
                    <a:spcPts val="2600"/>
                  </a:lnSpc>
                </a:pPr>
                <a:r>
                  <a:rPr lang="ja-JP" altLang="en-US" b="1" i="0" u="none" strike="noStrike" baseline="30000" dirty="0">
                    <a:solidFill>
                      <a:schemeClr val="bg1"/>
                    </a:solidFill>
                    <a:latin typeface="BIZ UDPゴシック" panose="020B0400000000000000" pitchFamily="50" charset="-128"/>
                    <a:ea typeface="BIZ UDPゴシック" panose="020B0400000000000000" pitchFamily="50" charset="-128"/>
                  </a:rPr>
                  <a:t>資格取得届</a:t>
                </a:r>
              </a:p>
            </p:txBody>
          </p:sp>
        </p:grpSp>
        <p:pic>
          <p:nvPicPr>
            <p:cNvPr id="35" name="グラフィックス 34">
              <a:extLst>
                <a:ext uri="{FF2B5EF4-FFF2-40B4-BE49-F238E27FC236}">
                  <a16:creationId xmlns:a16="http://schemas.microsoft.com/office/drawing/2014/main" id="{B4F704DF-6E3F-7957-2A72-731F8A69FA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7243" y="4617205"/>
              <a:ext cx="157361" cy="157361"/>
            </a:xfrm>
            <a:prstGeom prst="rect">
              <a:avLst/>
            </a:prstGeom>
          </p:spPr>
        </p:pic>
      </p:grpSp>
      <p:grpSp>
        <p:nvGrpSpPr>
          <p:cNvPr id="86" name="グループ化 85">
            <a:extLst>
              <a:ext uri="{FF2B5EF4-FFF2-40B4-BE49-F238E27FC236}">
                <a16:creationId xmlns:a16="http://schemas.microsoft.com/office/drawing/2014/main" id="{12FD2358-8443-56E3-826E-43621243E150}"/>
              </a:ext>
            </a:extLst>
          </p:cNvPr>
          <p:cNvGrpSpPr/>
          <p:nvPr/>
        </p:nvGrpSpPr>
        <p:grpSpPr>
          <a:xfrm>
            <a:off x="588079" y="6015546"/>
            <a:ext cx="992244" cy="269754"/>
            <a:chOff x="588079" y="5844096"/>
            <a:chExt cx="992244" cy="269754"/>
          </a:xfrm>
        </p:grpSpPr>
        <p:sp>
          <p:nvSpPr>
            <p:cNvPr id="79" name="正方形/長方形 78">
              <a:extLst>
                <a:ext uri="{FF2B5EF4-FFF2-40B4-BE49-F238E27FC236}">
                  <a16:creationId xmlns:a16="http://schemas.microsoft.com/office/drawing/2014/main" id="{C7126C32-4DBE-1A71-CD5B-0F8B1737973F}"/>
                </a:ext>
              </a:extLst>
            </p:cNvPr>
            <p:cNvSpPr/>
            <p:nvPr/>
          </p:nvSpPr>
          <p:spPr>
            <a:xfrm rot="16200000">
              <a:off x="962357" y="5486676"/>
              <a:ext cx="243688" cy="992244"/>
            </a:xfrm>
            <a:prstGeom prst="rect">
              <a:avLst/>
            </a:prstGeom>
            <a:solidFill>
              <a:schemeClr val="tx1"/>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テキスト ボックス 80">
              <a:extLst>
                <a:ext uri="{FF2B5EF4-FFF2-40B4-BE49-F238E27FC236}">
                  <a16:creationId xmlns:a16="http://schemas.microsoft.com/office/drawing/2014/main" id="{C4D74763-6A6D-CC5F-CFFD-98DA9C6B8A94}"/>
                </a:ext>
              </a:extLst>
            </p:cNvPr>
            <p:cNvSpPr txBox="1"/>
            <p:nvPr/>
          </p:nvSpPr>
          <p:spPr>
            <a:xfrm>
              <a:off x="929121" y="5844096"/>
              <a:ext cx="650580" cy="269754"/>
            </a:xfrm>
            <a:prstGeom prst="rect">
              <a:avLst/>
            </a:prstGeom>
            <a:noFill/>
          </p:spPr>
          <p:txBody>
            <a:bodyPr wrap="square" lIns="0" tIns="0" rIns="0" bIns="0" rtlCol="0">
              <a:spAutoFit/>
            </a:bodyPr>
            <a:lstStyle/>
            <a:p>
              <a:pPr marR="0" rtl="0">
                <a:lnSpc>
                  <a:spcPts val="2600"/>
                </a:lnSpc>
              </a:pPr>
              <a:r>
                <a:rPr lang="ja-JP" altLang="en-US" sz="1600" b="1" i="0" u="none" strike="noStrike" baseline="30000" dirty="0">
                  <a:solidFill>
                    <a:schemeClr val="bg1"/>
                  </a:solidFill>
                  <a:latin typeface="BIZ UDPゴシック" panose="020B0400000000000000" pitchFamily="50" charset="-128"/>
                  <a:ea typeface="BIZ UDPゴシック" panose="020B0400000000000000" pitchFamily="50" charset="-128"/>
                </a:rPr>
                <a:t>電子媒体</a:t>
              </a:r>
            </a:p>
          </p:txBody>
        </p:sp>
        <p:pic>
          <p:nvPicPr>
            <p:cNvPr id="85" name="グラフィックス 84">
              <a:extLst>
                <a:ext uri="{FF2B5EF4-FFF2-40B4-BE49-F238E27FC236}">
                  <a16:creationId xmlns:a16="http://schemas.microsoft.com/office/drawing/2014/main" id="{ECAA86F2-C4FB-3F5F-6701-799C1E1B062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92907" y="5886263"/>
              <a:ext cx="189875" cy="176833"/>
            </a:xfrm>
            <a:prstGeom prst="rect">
              <a:avLst/>
            </a:prstGeom>
          </p:spPr>
        </p:pic>
      </p:grpSp>
    </p:spTree>
    <p:extLst>
      <p:ext uri="{BB962C8B-B14F-4D97-AF65-F5344CB8AC3E}">
        <p14:creationId xmlns:p14="http://schemas.microsoft.com/office/powerpoint/2010/main" val="2494979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2568</TotalTime>
  <Words>538</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BIZ UDPゴシック</vt:lpstr>
      <vt:lpstr>游ゴシック</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kenpo5</cp:lastModifiedBy>
  <cp:revision>526</cp:revision>
  <cp:lastPrinted>2023-12-14T06:13:21Z</cp:lastPrinted>
  <dcterms:created xsi:type="dcterms:W3CDTF">2023-05-31T02:10:41Z</dcterms:created>
  <dcterms:modified xsi:type="dcterms:W3CDTF">2023-12-14T06:13:24Z</dcterms:modified>
</cp:coreProperties>
</file>